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7" r:id="rId2"/>
    <p:sldId id="258" r:id="rId3"/>
    <p:sldId id="265" r:id="rId4"/>
    <p:sldId id="267" r:id="rId5"/>
    <p:sldId id="264" r:id="rId6"/>
    <p:sldId id="266"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rlene Leong" initials="CL" lastIdx="1" clrIdx="0">
    <p:extLst>
      <p:ext uri="{19B8F6BF-5375-455C-9EA6-DF929625EA0E}">
        <p15:presenceInfo xmlns:p15="http://schemas.microsoft.com/office/powerpoint/2012/main" userId="ffcdf5c1b31b65b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983"/>
    <p:restoredTop sz="92239"/>
  </p:normalViewPr>
  <p:slideViewPr>
    <p:cSldViewPr snapToGrid="0" snapToObjects="1" showGuides="1">
      <p:cViewPr varScale="1">
        <p:scale>
          <a:sx n="112" d="100"/>
          <a:sy n="112" d="100"/>
        </p:scale>
        <p:origin x="808" y="1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50BCEC-DF22-724A-8E0B-82498002B7DF}" type="datetimeFigureOut">
              <a:rPr lang="en-US" smtClean="0"/>
              <a:t>6/1/19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2A0176-D038-3249-BA13-15ACDBD7BA8D}" type="slidenum">
              <a:rPr lang="en-US" smtClean="0"/>
              <a:t>‹#›</a:t>
            </a:fld>
            <a:endParaRPr lang="en-US"/>
          </a:p>
        </p:txBody>
      </p:sp>
    </p:spTree>
    <p:extLst>
      <p:ext uri="{BB962C8B-B14F-4D97-AF65-F5344CB8AC3E}">
        <p14:creationId xmlns:p14="http://schemas.microsoft.com/office/powerpoint/2010/main" val="3680014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2A0176-D038-3249-BA13-15ACDBD7BA8D}" type="slidenum">
              <a:rPr lang="en-US" smtClean="0"/>
              <a:t>1</a:t>
            </a:fld>
            <a:endParaRPr lang="en-US"/>
          </a:p>
        </p:txBody>
      </p:sp>
    </p:spTree>
    <p:extLst>
      <p:ext uri="{BB962C8B-B14F-4D97-AF65-F5344CB8AC3E}">
        <p14:creationId xmlns:p14="http://schemas.microsoft.com/office/powerpoint/2010/main" val="1418958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want to achieve</a:t>
            </a:r>
          </a:p>
        </p:txBody>
      </p:sp>
      <p:sp>
        <p:nvSpPr>
          <p:cNvPr id="4" name="Slide Number Placeholder 3"/>
          <p:cNvSpPr>
            <a:spLocks noGrp="1"/>
          </p:cNvSpPr>
          <p:nvPr>
            <p:ph type="sldNum" sz="quarter" idx="5"/>
          </p:nvPr>
        </p:nvSpPr>
        <p:spPr/>
        <p:txBody>
          <a:bodyPr/>
          <a:lstStyle/>
          <a:p>
            <a:fld id="{B22A0176-D038-3249-BA13-15ACDBD7BA8D}" type="slidenum">
              <a:rPr lang="en-US" smtClean="0"/>
              <a:t>2</a:t>
            </a:fld>
            <a:endParaRPr lang="en-US"/>
          </a:p>
        </p:txBody>
      </p:sp>
    </p:spTree>
    <p:extLst>
      <p:ext uri="{BB962C8B-B14F-4D97-AF65-F5344CB8AC3E}">
        <p14:creationId xmlns:p14="http://schemas.microsoft.com/office/powerpoint/2010/main" val="1821367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want to achieve</a:t>
            </a:r>
          </a:p>
        </p:txBody>
      </p:sp>
      <p:sp>
        <p:nvSpPr>
          <p:cNvPr id="4" name="Slide Number Placeholder 3"/>
          <p:cNvSpPr>
            <a:spLocks noGrp="1"/>
          </p:cNvSpPr>
          <p:nvPr>
            <p:ph type="sldNum" sz="quarter" idx="5"/>
          </p:nvPr>
        </p:nvSpPr>
        <p:spPr/>
        <p:txBody>
          <a:bodyPr/>
          <a:lstStyle/>
          <a:p>
            <a:fld id="{B22A0176-D038-3249-BA13-15ACDBD7BA8D}" type="slidenum">
              <a:rPr lang="en-US" smtClean="0"/>
              <a:t>5</a:t>
            </a:fld>
            <a:endParaRPr lang="en-US"/>
          </a:p>
        </p:txBody>
      </p:sp>
    </p:spTree>
    <p:extLst>
      <p:ext uri="{BB962C8B-B14F-4D97-AF65-F5344CB8AC3E}">
        <p14:creationId xmlns:p14="http://schemas.microsoft.com/office/powerpoint/2010/main" val="3290528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want to achieve</a:t>
            </a:r>
          </a:p>
        </p:txBody>
      </p:sp>
      <p:sp>
        <p:nvSpPr>
          <p:cNvPr id="4" name="Slide Number Placeholder 3"/>
          <p:cNvSpPr>
            <a:spLocks noGrp="1"/>
          </p:cNvSpPr>
          <p:nvPr>
            <p:ph type="sldNum" sz="quarter" idx="5"/>
          </p:nvPr>
        </p:nvSpPr>
        <p:spPr/>
        <p:txBody>
          <a:bodyPr/>
          <a:lstStyle/>
          <a:p>
            <a:fld id="{B22A0176-D038-3249-BA13-15ACDBD7BA8D}" type="slidenum">
              <a:rPr lang="en-US" smtClean="0"/>
              <a:t>7</a:t>
            </a:fld>
            <a:endParaRPr lang="en-US"/>
          </a:p>
        </p:txBody>
      </p:sp>
    </p:spTree>
    <p:extLst>
      <p:ext uri="{BB962C8B-B14F-4D97-AF65-F5344CB8AC3E}">
        <p14:creationId xmlns:p14="http://schemas.microsoft.com/office/powerpoint/2010/main" val="2434165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39801-A6AB-9F49-860A-96A041EBF5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5882B4-09AF-664A-930F-B15952D16A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C456BD2-3877-3143-91F1-36CB3E4F1EF9}"/>
              </a:ext>
            </a:extLst>
          </p:cNvPr>
          <p:cNvSpPr>
            <a:spLocks noGrp="1"/>
          </p:cNvSpPr>
          <p:nvPr>
            <p:ph type="dt" sz="half" idx="10"/>
          </p:nvPr>
        </p:nvSpPr>
        <p:spPr/>
        <p:txBody>
          <a:bodyPr/>
          <a:lstStyle/>
          <a:p>
            <a:fld id="{16974DBD-285E-6742-9611-F9C34D45B9AB}" type="datetimeFigureOut">
              <a:rPr lang="en-US" smtClean="0"/>
              <a:t>6/1/19</a:t>
            </a:fld>
            <a:endParaRPr lang="en-US"/>
          </a:p>
        </p:txBody>
      </p:sp>
      <p:sp>
        <p:nvSpPr>
          <p:cNvPr id="5" name="Footer Placeholder 4">
            <a:extLst>
              <a:ext uri="{FF2B5EF4-FFF2-40B4-BE49-F238E27FC236}">
                <a16:creationId xmlns:a16="http://schemas.microsoft.com/office/drawing/2014/main" id="{DB25789E-136D-2343-9DF8-C31D7015DA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A40B86-9D58-6E43-9D4D-D8129C50A0DC}"/>
              </a:ext>
            </a:extLst>
          </p:cNvPr>
          <p:cNvSpPr>
            <a:spLocks noGrp="1"/>
          </p:cNvSpPr>
          <p:nvPr>
            <p:ph type="sldNum" sz="quarter" idx="12"/>
          </p:nvPr>
        </p:nvSpPr>
        <p:spPr/>
        <p:txBody>
          <a:bodyPr/>
          <a:lstStyle/>
          <a:p>
            <a:fld id="{B55290FF-E483-DD40-BA61-A66FA1FC323E}" type="slidenum">
              <a:rPr lang="en-US" smtClean="0"/>
              <a:t>‹#›</a:t>
            </a:fld>
            <a:endParaRPr lang="en-US"/>
          </a:p>
        </p:txBody>
      </p:sp>
    </p:spTree>
    <p:extLst>
      <p:ext uri="{BB962C8B-B14F-4D97-AF65-F5344CB8AC3E}">
        <p14:creationId xmlns:p14="http://schemas.microsoft.com/office/powerpoint/2010/main" val="2125276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0DB7-0D2A-E441-A853-04DCBDCD340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00BB692-8F8F-7948-A147-72822524FD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B9D320-EAED-8C41-A30A-AEE98432E2D8}"/>
              </a:ext>
            </a:extLst>
          </p:cNvPr>
          <p:cNvSpPr>
            <a:spLocks noGrp="1"/>
          </p:cNvSpPr>
          <p:nvPr>
            <p:ph type="dt" sz="half" idx="10"/>
          </p:nvPr>
        </p:nvSpPr>
        <p:spPr/>
        <p:txBody>
          <a:bodyPr/>
          <a:lstStyle/>
          <a:p>
            <a:fld id="{16974DBD-285E-6742-9611-F9C34D45B9AB}" type="datetimeFigureOut">
              <a:rPr lang="en-US" smtClean="0"/>
              <a:t>6/1/19</a:t>
            </a:fld>
            <a:endParaRPr lang="en-US"/>
          </a:p>
        </p:txBody>
      </p:sp>
      <p:sp>
        <p:nvSpPr>
          <p:cNvPr id="5" name="Footer Placeholder 4">
            <a:extLst>
              <a:ext uri="{FF2B5EF4-FFF2-40B4-BE49-F238E27FC236}">
                <a16:creationId xmlns:a16="http://schemas.microsoft.com/office/drawing/2014/main" id="{D7237157-C802-D349-8E29-CC53E82B81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540CD5-6E0E-6E47-84C5-DBC3996AFE28}"/>
              </a:ext>
            </a:extLst>
          </p:cNvPr>
          <p:cNvSpPr>
            <a:spLocks noGrp="1"/>
          </p:cNvSpPr>
          <p:nvPr>
            <p:ph type="sldNum" sz="quarter" idx="12"/>
          </p:nvPr>
        </p:nvSpPr>
        <p:spPr/>
        <p:txBody>
          <a:bodyPr/>
          <a:lstStyle/>
          <a:p>
            <a:fld id="{B55290FF-E483-DD40-BA61-A66FA1FC323E}" type="slidenum">
              <a:rPr lang="en-US" smtClean="0"/>
              <a:t>‹#›</a:t>
            </a:fld>
            <a:endParaRPr lang="en-US"/>
          </a:p>
        </p:txBody>
      </p:sp>
    </p:spTree>
    <p:extLst>
      <p:ext uri="{BB962C8B-B14F-4D97-AF65-F5344CB8AC3E}">
        <p14:creationId xmlns:p14="http://schemas.microsoft.com/office/powerpoint/2010/main" val="1957218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221479-2271-5F4C-A550-9A69EE23AD1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CAD042-28F3-3D40-B31A-EBF53921E8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CDFFEA-61D7-B24B-BA6C-6296E0B84A07}"/>
              </a:ext>
            </a:extLst>
          </p:cNvPr>
          <p:cNvSpPr>
            <a:spLocks noGrp="1"/>
          </p:cNvSpPr>
          <p:nvPr>
            <p:ph type="dt" sz="half" idx="10"/>
          </p:nvPr>
        </p:nvSpPr>
        <p:spPr/>
        <p:txBody>
          <a:bodyPr/>
          <a:lstStyle/>
          <a:p>
            <a:fld id="{16974DBD-285E-6742-9611-F9C34D45B9AB}" type="datetimeFigureOut">
              <a:rPr lang="en-US" smtClean="0"/>
              <a:t>6/1/19</a:t>
            </a:fld>
            <a:endParaRPr lang="en-US"/>
          </a:p>
        </p:txBody>
      </p:sp>
      <p:sp>
        <p:nvSpPr>
          <p:cNvPr id="5" name="Footer Placeholder 4">
            <a:extLst>
              <a:ext uri="{FF2B5EF4-FFF2-40B4-BE49-F238E27FC236}">
                <a16:creationId xmlns:a16="http://schemas.microsoft.com/office/drawing/2014/main" id="{85423A56-6840-4141-9544-826529B9A5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87839B-1773-1249-97FC-9E33600B4F0E}"/>
              </a:ext>
            </a:extLst>
          </p:cNvPr>
          <p:cNvSpPr>
            <a:spLocks noGrp="1"/>
          </p:cNvSpPr>
          <p:nvPr>
            <p:ph type="sldNum" sz="quarter" idx="12"/>
          </p:nvPr>
        </p:nvSpPr>
        <p:spPr/>
        <p:txBody>
          <a:bodyPr/>
          <a:lstStyle/>
          <a:p>
            <a:fld id="{B55290FF-E483-DD40-BA61-A66FA1FC323E}" type="slidenum">
              <a:rPr lang="en-US" smtClean="0"/>
              <a:t>‹#›</a:t>
            </a:fld>
            <a:endParaRPr lang="en-US"/>
          </a:p>
        </p:txBody>
      </p:sp>
    </p:spTree>
    <p:extLst>
      <p:ext uri="{BB962C8B-B14F-4D97-AF65-F5344CB8AC3E}">
        <p14:creationId xmlns:p14="http://schemas.microsoft.com/office/powerpoint/2010/main" val="2683259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CB2FE-20A6-044E-9473-0C15C38820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12CE26-A4C0-AB43-BF93-2D401C5C51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A34454-9814-BC46-9BC9-8425FA1416E0}"/>
              </a:ext>
            </a:extLst>
          </p:cNvPr>
          <p:cNvSpPr>
            <a:spLocks noGrp="1"/>
          </p:cNvSpPr>
          <p:nvPr>
            <p:ph type="dt" sz="half" idx="10"/>
          </p:nvPr>
        </p:nvSpPr>
        <p:spPr/>
        <p:txBody>
          <a:bodyPr/>
          <a:lstStyle/>
          <a:p>
            <a:fld id="{16974DBD-285E-6742-9611-F9C34D45B9AB}" type="datetimeFigureOut">
              <a:rPr lang="en-US" smtClean="0"/>
              <a:t>6/1/19</a:t>
            </a:fld>
            <a:endParaRPr lang="en-US"/>
          </a:p>
        </p:txBody>
      </p:sp>
      <p:sp>
        <p:nvSpPr>
          <p:cNvPr id="5" name="Footer Placeholder 4">
            <a:extLst>
              <a:ext uri="{FF2B5EF4-FFF2-40B4-BE49-F238E27FC236}">
                <a16:creationId xmlns:a16="http://schemas.microsoft.com/office/drawing/2014/main" id="{DBB3B071-FB6C-B746-8961-0966BFBDB6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0061A7-3A3C-DD42-A7FC-4B639710E003}"/>
              </a:ext>
            </a:extLst>
          </p:cNvPr>
          <p:cNvSpPr>
            <a:spLocks noGrp="1"/>
          </p:cNvSpPr>
          <p:nvPr>
            <p:ph type="sldNum" sz="quarter" idx="12"/>
          </p:nvPr>
        </p:nvSpPr>
        <p:spPr/>
        <p:txBody>
          <a:bodyPr/>
          <a:lstStyle/>
          <a:p>
            <a:fld id="{B55290FF-E483-DD40-BA61-A66FA1FC323E}" type="slidenum">
              <a:rPr lang="en-US" smtClean="0"/>
              <a:t>‹#›</a:t>
            </a:fld>
            <a:endParaRPr lang="en-US"/>
          </a:p>
        </p:txBody>
      </p:sp>
    </p:spTree>
    <p:extLst>
      <p:ext uri="{BB962C8B-B14F-4D97-AF65-F5344CB8AC3E}">
        <p14:creationId xmlns:p14="http://schemas.microsoft.com/office/powerpoint/2010/main" val="793117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C0C57-8DA3-4C40-99B8-A67D13EF09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E9BEA2B-3866-CC41-A5A7-6CFFF31AF4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A015DA-2D67-EF4C-A4B0-D142733FB230}"/>
              </a:ext>
            </a:extLst>
          </p:cNvPr>
          <p:cNvSpPr>
            <a:spLocks noGrp="1"/>
          </p:cNvSpPr>
          <p:nvPr>
            <p:ph type="dt" sz="half" idx="10"/>
          </p:nvPr>
        </p:nvSpPr>
        <p:spPr/>
        <p:txBody>
          <a:bodyPr/>
          <a:lstStyle/>
          <a:p>
            <a:fld id="{16974DBD-285E-6742-9611-F9C34D45B9AB}" type="datetimeFigureOut">
              <a:rPr lang="en-US" smtClean="0"/>
              <a:t>6/1/19</a:t>
            </a:fld>
            <a:endParaRPr lang="en-US"/>
          </a:p>
        </p:txBody>
      </p:sp>
      <p:sp>
        <p:nvSpPr>
          <p:cNvPr id="5" name="Footer Placeholder 4">
            <a:extLst>
              <a:ext uri="{FF2B5EF4-FFF2-40B4-BE49-F238E27FC236}">
                <a16:creationId xmlns:a16="http://schemas.microsoft.com/office/drawing/2014/main" id="{C4BF1A0A-5E63-4841-A934-21C8368155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3A9BB6-0146-CD48-A74F-14DA93C489A9}"/>
              </a:ext>
            </a:extLst>
          </p:cNvPr>
          <p:cNvSpPr>
            <a:spLocks noGrp="1"/>
          </p:cNvSpPr>
          <p:nvPr>
            <p:ph type="sldNum" sz="quarter" idx="12"/>
          </p:nvPr>
        </p:nvSpPr>
        <p:spPr/>
        <p:txBody>
          <a:bodyPr/>
          <a:lstStyle/>
          <a:p>
            <a:fld id="{B55290FF-E483-DD40-BA61-A66FA1FC323E}" type="slidenum">
              <a:rPr lang="en-US" smtClean="0"/>
              <a:t>‹#›</a:t>
            </a:fld>
            <a:endParaRPr lang="en-US"/>
          </a:p>
        </p:txBody>
      </p:sp>
    </p:spTree>
    <p:extLst>
      <p:ext uri="{BB962C8B-B14F-4D97-AF65-F5344CB8AC3E}">
        <p14:creationId xmlns:p14="http://schemas.microsoft.com/office/powerpoint/2010/main" val="1538356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521E-5277-014C-9541-B842CCCA50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7D0106-250A-194A-A010-01EEAA86C28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91ACE95-D1C3-434C-AC40-718BB4471AF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DC1903-C52D-A044-9B81-9FC148A96EBF}"/>
              </a:ext>
            </a:extLst>
          </p:cNvPr>
          <p:cNvSpPr>
            <a:spLocks noGrp="1"/>
          </p:cNvSpPr>
          <p:nvPr>
            <p:ph type="dt" sz="half" idx="10"/>
          </p:nvPr>
        </p:nvSpPr>
        <p:spPr/>
        <p:txBody>
          <a:bodyPr/>
          <a:lstStyle/>
          <a:p>
            <a:fld id="{16974DBD-285E-6742-9611-F9C34D45B9AB}" type="datetimeFigureOut">
              <a:rPr lang="en-US" smtClean="0"/>
              <a:t>6/1/19</a:t>
            </a:fld>
            <a:endParaRPr lang="en-US"/>
          </a:p>
        </p:txBody>
      </p:sp>
      <p:sp>
        <p:nvSpPr>
          <p:cNvPr id="6" name="Footer Placeholder 5">
            <a:extLst>
              <a:ext uri="{FF2B5EF4-FFF2-40B4-BE49-F238E27FC236}">
                <a16:creationId xmlns:a16="http://schemas.microsoft.com/office/drawing/2014/main" id="{12C12399-20CC-8F4F-A712-C63500C237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839A8D-B307-2842-B237-46810481EFBC}"/>
              </a:ext>
            </a:extLst>
          </p:cNvPr>
          <p:cNvSpPr>
            <a:spLocks noGrp="1"/>
          </p:cNvSpPr>
          <p:nvPr>
            <p:ph type="sldNum" sz="quarter" idx="12"/>
          </p:nvPr>
        </p:nvSpPr>
        <p:spPr/>
        <p:txBody>
          <a:bodyPr/>
          <a:lstStyle/>
          <a:p>
            <a:fld id="{B55290FF-E483-DD40-BA61-A66FA1FC323E}" type="slidenum">
              <a:rPr lang="en-US" smtClean="0"/>
              <a:t>‹#›</a:t>
            </a:fld>
            <a:endParaRPr lang="en-US"/>
          </a:p>
        </p:txBody>
      </p:sp>
    </p:spTree>
    <p:extLst>
      <p:ext uri="{BB962C8B-B14F-4D97-AF65-F5344CB8AC3E}">
        <p14:creationId xmlns:p14="http://schemas.microsoft.com/office/powerpoint/2010/main" val="245948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A2069-0684-824E-BFE9-898890F4DA2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42B0A48-AC61-DB48-8408-848CEFAC38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50854AA-060B-014E-A122-A0DF59A3896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EFD7E11-9637-C44D-89A6-F7FBE80E75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66B89A-8692-854F-9B5B-1D46DC2E1A1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166EF9-A0A9-F142-951A-995977386631}"/>
              </a:ext>
            </a:extLst>
          </p:cNvPr>
          <p:cNvSpPr>
            <a:spLocks noGrp="1"/>
          </p:cNvSpPr>
          <p:nvPr>
            <p:ph type="dt" sz="half" idx="10"/>
          </p:nvPr>
        </p:nvSpPr>
        <p:spPr/>
        <p:txBody>
          <a:bodyPr/>
          <a:lstStyle/>
          <a:p>
            <a:fld id="{16974DBD-285E-6742-9611-F9C34D45B9AB}" type="datetimeFigureOut">
              <a:rPr lang="en-US" smtClean="0"/>
              <a:t>6/1/19</a:t>
            </a:fld>
            <a:endParaRPr lang="en-US"/>
          </a:p>
        </p:txBody>
      </p:sp>
      <p:sp>
        <p:nvSpPr>
          <p:cNvPr id="8" name="Footer Placeholder 7">
            <a:extLst>
              <a:ext uri="{FF2B5EF4-FFF2-40B4-BE49-F238E27FC236}">
                <a16:creationId xmlns:a16="http://schemas.microsoft.com/office/drawing/2014/main" id="{23C3D3E6-5400-F748-B4BA-C64C3B46A07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287F58-A6D4-A240-932E-17D37F6B3662}"/>
              </a:ext>
            </a:extLst>
          </p:cNvPr>
          <p:cNvSpPr>
            <a:spLocks noGrp="1"/>
          </p:cNvSpPr>
          <p:nvPr>
            <p:ph type="sldNum" sz="quarter" idx="12"/>
          </p:nvPr>
        </p:nvSpPr>
        <p:spPr/>
        <p:txBody>
          <a:bodyPr/>
          <a:lstStyle/>
          <a:p>
            <a:fld id="{B55290FF-E483-DD40-BA61-A66FA1FC323E}" type="slidenum">
              <a:rPr lang="en-US" smtClean="0"/>
              <a:t>‹#›</a:t>
            </a:fld>
            <a:endParaRPr lang="en-US"/>
          </a:p>
        </p:txBody>
      </p:sp>
    </p:spTree>
    <p:extLst>
      <p:ext uri="{BB962C8B-B14F-4D97-AF65-F5344CB8AC3E}">
        <p14:creationId xmlns:p14="http://schemas.microsoft.com/office/powerpoint/2010/main" val="2940734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E31CC-2B31-764B-8276-C3172DD2A2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0C311E4-3B48-CF4C-9794-5B160A5EC83D}"/>
              </a:ext>
            </a:extLst>
          </p:cNvPr>
          <p:cNvSpPr>
            <a:spLocks noGrp="1"/>
          </p:cNvSpPr>
          <p:nvPr>
            <p:ph type="dt" sz="half" idx="10"/>
          </p:nvPr>
        </p:nvSpPr>
        <p:spPr/>
        <p:txBody>
          <a:bodyPr/>
          <a:lstStyle/>
          <a:p>
            <a:fld id="{16974DBD-285E-6742-9611-F9C34D45B9AB}" type="datetimeFigureOut">
              <a:rPr lang="en-US" smtClean="0"/>
              <a:t>6/1/19</a:t>
            </a:fld>
            <a:endParaRPr lang="en-US"/>
          </a:p>
        </p:txBody>
      </p:sp>
      <p:sp>
        <p:nvSpPr>
          <p:cNvPr id="4" name="Footer Placeholder 3">
            <a:extLst>
              <a:ext uri="{FF2B5EF4-FFF2-40B4-BE49-F238E27FC236}">
                <a16:creationId xmlns:a16="http://schemas.microsoft.com/office/drawing/2014/main" id="{82EE9C94-A5B6-D741-BC55-19CF4A56B2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877C4B-3E84-0147-93FD-9E3FCD9935A4}"/>
              </a:ext>
            </a:extLst>
          </p:cNvPr>
          <p:cNvSpPr>
            <a:spLocks noGrp="1"/>
          </p:cNvSpPr>
          <p:nvPr>
            <p:ph type="sldNum" sz="quarter" idx="12"/>
          </p:nvPr>
        </p:nvSpPr>
        <p:spPr/>
        <p:txBody>
          <a:bodyPr/>
          <a:lstStyle/>
          <a:p>
            <a:fld id="{B55290FF-E483-DD40-BA61-A66FA1FC323E}" type="slidenum">
              <a:rPr lang="en-US" smtClean="0"/>
              <a:t>‹#›</a:t>
            </a:fld>
            <a:endParaRPr lang="en-US"/>
          </a:p>
        </p:txBody>
      </p:sp>
    </p:spTree>
    <p:extLst>
      <p:ext uri="{BB962C8B-B14F-4D97-AF65-F5344CB8AC3E}">
        <p14:creationId xmlns:p14="http://schemas.microsoft.com/office/powerpoint/2010/main" val="1705247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413E7D-F7BA-3341-A879-0652DEC193B6}"/>
              </a:ext>
            </a:extLst>
          </p:cNvPr>
          <p:cNvSpPr>
            <a:spLocks noGrp="1"/>
          </p:cNvSpPr>
          <p:nvPr>
            <p:ph type="dt" sz="half" idx="10"/>
          </p:nvPr>
        </p:nvSpPr>
        <p:spPr/>
        <p:txBody>
          <a:bodyPr/>
          <a:lstStyle/>
          <a:p>
            <a:fld id="{16974DBD-285E-6742-9611-F9C34D45B9AB}" type="datetimeFigureOut">
              <a:rPr lang="en-US" smtClean="0"/>
              <a:t>6/1/19</a:t>
            </a:fld>
            <a:endParaRPr lang="en-US"/>
          </a:p>
        </p:txBody>
      </p:sp>
      <p:sp>
        <p:nvSpPr>
          <p:cNvPr id="3" name="Footer Placeholder 2">
            <a:extLst>
              <a:ext uri="{FF2B5EF4-FFF2-40B4-BE49-F238E27FC236}">
                <a16:creationId xmlns:a16="http://schemas.microsoft.com/office/drawing/2014/main" id="{18225159-48AA-E944-BF4D-88E28D2C9C6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98428D0-7E12-F549-B2ED-F568FD26E773}"/>
              </a:ext>
            </a:extLst>
          </p:cNvPr>
          <p:cNvSpPr>
            <a:spLocks noGrp="1"/>
          </p:cNvSpPr>
          <p:nvPr>
            <p:ph type="sldNum" sz="quarter" idx="12"/>
          </p:nvPr>
        </p:nvSpPr>
        <p:spPr/>
        <p:txBody>
          <a:bodyPr/>
          <a:lstStyle/>
          <a:p>
            <a:fld id="{B55290FF-E483-DD40-BA61-A66FA1FC323E}" type="slidenum">
              <a:rPr lang="en-US" smtClean="0"/>
              <a:t>‹#›</a:t>
            </a:fld>
            <a:endParaRPr lang="en-US"/>
          </a:p>
        </p:txBody>
      </p:sp>
    </p:spTree>
    <p:extLst>
      <p:ext uri="{BB962C8B-B14F-4D97-AF65-F5344CB8AC3E}">
        <p14:creationId xmlns:p14="http://schemas.microsoft.com/office/powerpoint/2010/main" val="1910477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271A9-333B-9D47-936A-45610FEED8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44D693B-CE06-FA4A-8E2B-73D52234E5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DC34AD9-BA05-A249-BCCD-9713283612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4D0FC1-02AE-4B44-802E-2013FF977517}"/>
              </a:ext>
            </a:extLst>
          </p:cNvPr>
          <p:cNvSpPr>
            <a:spLocks noGrp="1"/>
          </p:cNvSpPr>
          <p:nvPr>
            <p:ph type="dt" sz="half" idx="10"/>
          </p:nvPr>
        </p:nvSpPr>
        <p:spPr/>
        <p:txBody>
          <a:bodyPr/>
          <a:lstStyle/>
          <a:p>
            <a:fld id="{16974DBD-285E-6742-9611-F9C34D45B9AB}" type="datetimeFigureOut">
              <a:rPr lang="en-US" smtClean="0"/>
              <a:t>6/1/19</a:t>
            </a:fld>
            <a:endParaRPr lang="en-US"/>
          </a:p>
        </p:txBody>
      </p:sp>
      <p:sp>
        <p:nvSpPr>
          <p:cNvPr id="6" name="Footer Placeholder 5">
            <a:extLst>
              <a:ext uri="{FF2B5EF4-FFF2-40B4-BE49-F238E27FC236}">
                <a16:creationId xmlns:a16="http://schemas.microsoft.com/office/drawing/2014/main" id="{FE6CEC81-5A13-8E40-89E0-D0D57F7248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4E5E69-8EB4-8D40-A951-10CAD54F0C8E}"/>
              </a:ext>
            </a:extLst>
          </p:cNvPr>
          <p:cNvSpPr>
            <a:spLocks noGrp="1"/>
          </p:cNvSpPr>
          <p:nvPr>
            <p:ph type="sldNum" sz="quarter" idx="12"/>
          </p:nvPr>
        </p:nvSpPr>
        <p:spPr/>
        <p:txBody>
          <a:bodyPr/>
          <a:lstStyle/>
          <a:p>
            <a:fld id="{B55290FF-E483-DD40-BA61-A66FA1FC323E}" type="slidenum">
              <a:rPr lang="en-US" smtClean="0"/>
              <a:t>‹#›</a:t>
            </a:fld>
            <a:endParaRPr lang="en-US"/>
          </a:p>
        </p:txBody>
      </p:sp>
    </p:spTree>
    <p:extLst>
      <p:ext uri="{BB962C8B-B14F-4D97-AF65-F5344CB8AC3E}">
        <p14:creationId xmlns:p14="http://schemas.microsoft.com/office/powerpoint/2010/main" val="1268826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31558-81B2-6643-BACF-B04606DDAE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EDB423-8F7D-9A47-A460-FFC0E0626C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F9C18FF-092E-2E45-B248-7CC257F96B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CB1D2A-587E-094F-9C4D-B9E1A56F4B05}"/>
              </a:ext>
            </a:extLst>
          </p:cNvPr>
          <p:cNvSpPr>
            <a:spLocks noGrp="1"/>
          </p:cNvSpPr>
          <p:nvPr>
            <p:ph type="dt" sz="half" idx="10"/>
          </p:nvPr>
        </p:nvSpPr>
        <p:spPr/>
        <p:txBody>
          <a:bodyPr/>
          <a:lstStyle/>
          <a:p>
            <a:fld id="{16974DBD-285E-6742-9611-F9C34D45B9AB}" type="datetimeFigureOut">
              <a:rPr lang="en-US" smtClean="0"/>
              <a:t>6/1/19</a:t>
            </a:fld>
            <a:endParaRPr lang="en-US"/>
          </a:p>
        </p:txBody>
      </p:sp>
      <p:sp>
        <p:nvSpPr>
          <p:cNvPr id="6" name="Footer Placeholder 5">
            <a:extLst>
              <a:ext uri="{FF2B5EF4-FFF2-40B4-BE49-F238E27FC236}">
                <a16:creationId xmlns:a16="http://schemas.microsoft.com/office/drawing/2014/main" id="{59F99D90-AC7C-064C-8E39-13ED26E1BF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35A597-3DBB-AD4F-87D9-9949F20C8AF3}"/>
              </a:ext>
            </a:extLst>
          </p:cNvPr>
          <p:cNvSpPr>
            <a:spLocks noGrp="1"/>
          </p:cNvSpPr>
          <p:nvPr>
            <p:ph type="sldNum" sz="quarter" idx="12"/>
          </p:nvPr>
        </p:nvSpPr>
        <p:spPr/>
        <p:txBody>
          <a:bodyPr/>
          <a:lstStyle/>
          <a:p>
            <a:fld id="{B55290FF-E483-DD40-BA61-A66FA1FC323E}" type="slidenum">
              <a:rPr lang="en-US" smtClean="0"/>
              <a:t>‹#›</a:t>
            </a:fld>
            <a:endParaRPr lang="en-US"/>
          </a:p>
        </p:txBody>
      </p:sp>
    </p:spTree>
    <p:extLst>
      <p:ext uri="{BB962C8B-B14F-4D97-AF65-F5344CB8AC3E}">
        <p14:creationId xmlns:p14="http://schemas.microsoft.com/office/powerpoint/2010/main" val="4204083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F9ABD-2133-ED41-AC2B-D178A20BA5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D1BA54-F0A1-504C-9C0F-7A502BD8DB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C395CB-6798-224C-AC5D-4815E07775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974DBD-285E-6742-9611-F9C34D45B9AB}" type="datetimeFigureOut">
              <a:rPr lang="en-US" smtClean="0"/>
              <a:t>6/1/19</a:t>
            </a:fld>
            <a:endParaRPr lang="en-US"/>
          </a:p>
        </p:txBody>
      </p:sp>
      <p:sp>
        <p:nvSpPr>
          <p:cNvPr id="5" name="Footer Placeholder 4">
            <a:extLst>
              <a:ext uri="{FF2B5EF4-FFF2-40B4-BE49-F238E27FC236}">
                <a16:creationId xmlns:a16="http://schemas.microsoft.com/office/drawing/2014/main" id="{1F6A5176-8399-054B-99BF-2366106A6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BD3FA1-D62B-D64A-9C4F-0138D89297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5290FF-E483-DD40-BA61-A66FA1FC323E}" type="slidenum">
              <a:rPr lang="en-US" smtClean="0"/>
              <a:t>‹#›</a:t>
            </a:fld>
            <a:endParaRPr lang="en-US"/>
          </a:p>
        </p:txBody>
      </p:sp>
    </p:spTree>
    <p:extLst>
      <p:ext uri="{BB962C8B-B14F-4D97-AF65-F5344CB8AC3E}">
        <p14:creationId xmlns:p14="http://schemas.microsoft.com/office/powerpoint/2010/main" val="5352184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victoria.ac.nz/wtapres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hyperlink" Target="https://thespinoff.co.nz/partner/objectspace/16-09-2018/the-single-object-a-metric-tonne-of-chinese-new-zealand-history/"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etosa.io/ev/principal-component-analysis/" TargetMode="External"/><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opensource.google.com/projects/tesseract" TargetMode="External"/><Relationship Id="rId11" Type="http://schemas.openxmlformats.org/officeDocument/2006/relationships/image" Target="../media/image7.tiff"/><Relationship Id="rId5" Type="http://schemas.openxmlformats.org/officeDocument/2006/relationships/image" Target="../media/image3.png"/><Relationship Id="rId10" Type="http://schemas.openxmlformats.org/officeDocument/2006/relationships/hyperlink" Target="https://projector.tensorflow.org/" TargetMode="External"/><Relationship Id="rId4" Type="http://schemas.openxmlformats.org/officeDocument/2006/relationships/hyperlink" Target="https://www.oreilly.com/learning/an-illustrated-introduction-to-the-t-sne-algorithm" TargetMode="External"/><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9.tiff"/><Relationship Id="rId7" Type="http://schemas.openxmlformats.org/officeDocument/2006/relationships/image" Target="../media/image13.tiff"/><Relationship Id="rId2" Type="http://schemas.openxmlformats.org/officeDocument/2006/relationships/image" Target="../media/image8.tiff"/><Relationship Id="rId1" Type="http://schemas.openxmlformats.org/officeDocument/2006/relationships/slideLayout" Target="../slideLayouts/slideLayout2.xml"/><Relationship Id="rId6" Type="http://schemas.openxmlformats.org/officeDocument/2006/relationships/image" Target="../media/image12.tiff"/><Relationship Id="rId5" Type="http://schemas.openxmlformats.org/officeDocument/2006/relationships/image" Target="../media/image11.png"/><Relationship Id="rId4" Type="http://schemas.openxmlformats.org/officeDocument/2006/relationships/image" Target="../media/image10.tiff"/></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hyperlink" Target="https://stats.stackexchange.com/questions/263539/clustering-on-the-output-of-t-sne"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victoria.ac.nz/its/staff-services/research-services/e-research-supercomputing" TargetMode="External"/><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hyperlink" Target="https://eresearchsandpit.github.io/vuwrc/"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46006582-CF7D-9643-8D5B-AD8A84B7F0E8}"/>
              </a:ext>
            </a:extLst>
          </p:cNvPr>
          <p:cNvCxnSpPr>
            <a:cxnSpLocks/>
          </p:cNvCxnSpPr>
          <p:nvPr/>
        </p:nvCxnSpPr>
        <p:spPr>
          <a:xfrm flipV="1">
            <a:off x="6096000" y="974558"/>
            <a:ext cx="0" cy="5690939"/>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9" name="TextBox 8">
            <a:extLst>
              <a:ext uri="{FF2B5EF4-FFF2-40B4-BE49-F238E27FC236}">
                <a16:creationId xmlns:a16="http://schemas.microsoft.com/office/drawing/2014/main" id="{8428D918-AF4B-CC47-A91E-0925318CB45E}"/>
              </a:ext>
            </a:extLst>
          </p:cNvPr>
          <p:cNvSpPr txBox="1"/>
          <p:nvPr/>
        </p:nvSpPr>
        <p:spPr>
          <a:xfrm>
            <a:off x="131940" y="161321"/>
            <a:ext cx="11831459" cy="307777"/>
          </a:xfrm>
          <a:prstGeom prst="rect">
            <a:avLst/>
          </a:prstGeom>
          <a:noFill/>
        </p:spPr>
        <p:txBody>
          <a:bodyPr wrap="square" rtlCol="0">
            <a:spAutoFit/>
          </a:bodyPr>
          <a:lstStyle/>
          <a:p>
            <a:pPr algn="ctr"/>
            <a:r>
              <a:rPr lang="en-NZ" sz="1400" b="1" dirty="0">
                <a:latin typeface="Verdana" panose="020B0604030504040204" pitchFamily="34" charset="0"/>
                <a:ea typeface="Verdana" panose="020B0604030504040204" pitchFamily="34" charset="0"/>
                <a:cs typeface="Verdana" panose="020B0604030504040204" pitchFamily="34" charset="0"/>
              </a:rPr>
              <a:t>Machine Learning for Reading Full Form Chinese Characters in Historical NZ Newspapers</a:t>
            </a:r>
            <a:r>
              <a:rPr lang="en-US" sz="1400" b="1" dirty="0">
                <a:latin typeface="Verdana" panose="020B0604030504040204" pitchFamily="34" charset="0"/>
                <a:ea typeface="Verdana" panose="020B0604030504040204" pitchFamily="34" charset="0"/>
                <a:cs typeface="Verdana" panose="020B0604030504040204" pitchFamily="34" charset="0"/>
              </a:rPr>
              <a:t> </a:t>
            </a:r>
          </a:p>
        </p:txBody>
      </p:sp>
      <p:cxnSp>
        <p:nvCxnSpPr>
          <p:cNvPr id="10" name="Straight Connector 9">
            <a:extLst>
              <a:ext uri="{FF2B5EF4-FFF2-40B4-BE49-F238E27FC236}">
                <a16:creationId xmlns:a16="http://schemas.microsoft.com/office/drawing/2014/main" id="{95CA101B-9859-DF4A-9385-90899400B4B4}"/>
              </a:ext>
            </a:extLst>
          </p:cNvPr>
          <p:cNvCxnSpPr>
            <a:cxnSpLocks/>
          </p:cNvCxnSpPr>
          <p:nvPr/>
        </p:nvCxnSpPr>
        <p:spPr>
          <a:xfrm>
            <a:off x="228601" y="501181"/>
            <a:ext cx="11734798" cy="0"/>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3" name="Rectangle 2">
            <a:extLst>
              <a:ext uri="{FF2B5EF4-FFF2-40B4-BE49-F238E27FC236}">
                <a16:creationId xmlns:a16="http://schemas.microsoft.com/office/drawing/2014/main" id="{4F24B8DB-B5E0-1E4E-84D7-969405AB5BF7}"/>
              </a:ext>
            </a:extLst>
          </p:cNvPr>
          <p:cNvSpPr/>
          <p:nvPr/>
        </p:nvSpPr>
        <p:spPr>
          <a:xfrm>
            <a:off x="156408" y="922291"/>
            <a:ext cx="5940000" cy="1938992"/>
          </a:xfrm>
          <a:prstGeom prst="rect">
            <a:avLst/>
          </a:prstGeom>
        </p:spPr>
        <p:txBody>
          <a:bodyPr wrap="square">
            <a:spAutoFit/>
          </a:bodyPr>
          <a:lstStyle/>
          <a:p>
            <a:r>
              <a:rPr lang="en-NZ" sz="1000" dirty="0">
                <a:latin typeface="Verdana" panose="020B0604030504040204" pitchFamily="34" charset="0"/>
                <a:ea typeface="Verdana" panose="020B0604030504040204" pitchFamily="34" charset="0"/>
                <a:cs typeface="Verdana" panose="020B0604030504040204" pitchFamily="34" charset="0"/>
              </a:rPr>
              <a:t>In 2016, The </a:t>
            </a:r>
            <a:r>
              <a:rPr lang="en-US" sz="1000" dirty="0">
                <a:latin typeface="Verdana" panose="020B0604030504040204" pitchFamily="34" charset="0"/>
                <a:ea typeface="Verdana" panose="020B0604030504040204" pitchFamily="34" charset="0"/>
                <a:cs typeface="Verdana" panose="020B0604030504040204" pitchFamily="34" charset="0"/>
                <a:hlinkClick r:id="rId3"/>
              </a:rPr>
              <a:t>Wai-te-ata Press</a:t>
            </a:r>
            <a:r>
              <a:rPr lang="en-US" sz="1000" dirty="0">
                <a:latin typeface="Verdana" panose="020B0604030504040204" pitchFamily="34" charset="0"/>
                <a:ea typeface="Verdana" panose="020B0604030504040204" pitchFamily="34" charset="0"/>
                <a:cs typeface="Verdana" panose="020B0604030504040204" pitchFamily="34" charset="0"/>
              </a:rPr>
              <a:t> a letterpress </a:t>
            </a:r>
            <a:r>
              <a:rPr lang="en-US" sz="1000" dirty="0" err="1">
                <a:latin typeface="Verdana" panose="020B0604030504040204" pitchFamily="34" charset="0"/>
                <a:ea typeface="Verdana" panose="020B0604030504040204" pitchFamily="34" charset="0"/>
                <a:cs typeface="Verdana" panose="020B0604030504040204" pitchFamily="34" charset="0"/>
              </a:rPr>
              <a:t>printery</a:t>
            </a:r>
            <a:r>
              <a:rPr lang="en-US" sz="1000" dirty="0">
                <a:latin typeface="Verdana" panose="020B0604030504040204" pitchFamily="34" charset="0"/>
                <a:ea typeface="Verdana" panose="020B0604030504040204" pitchFamily="34" charset="0"/>
                <a:cs typeface="Verdana" panose="020B0604030504040204" pitchFamily="34" charset="0"/>
              </a:rPr>
              <a:t> established in 1962 at Victoria University of Wellington, </a:t>
            </a:r>
            <a:r>
              <a:rPr lang="en-NZ" sz="1000" dirty="0">
                <a:latin typeface="Verdana" panose="020B0604030504040204" pitchFamily="34" charset="0"/>
                <a:ea typeface="Verdana" panose="020B0604030504040204" pitchFamily="34" charset="0"/>
                <a:cs typeface="Verdana" panose="020B0604030504040204" pitchFamily="34" charset="0"/>
              </a:rPr>
              <a:t>gratefully accepted the transfer of </a:t>
            </a:r>
            <a:r>
              <a:rPr lang="en-NZ" sz="1000" dirty="0" err="1">
                <a:latin typeface="Verdana" panose="020B0604030504040204" pitchFamily="34" charset="0"/>
                <a:ea typeface="Verdana" panose="020B0604030504040204" pitchFamily="34" charset="0"/>
                <a:cs typeface="Verdana" panose="020B0604030504040204" pitchFamily="34" charset="0"/>
              </a:rPr>
              <a:t>kaitiakitanga</a:t>
            </a:r>
            <a:r>
              <a:rPr lang="en-NZ" sz="1000" dirty="0">
                <a:latin typeface="Verdana" panose="020B0604030504040204" pitchFamily="34" charset="0"/>
                <a:ea typeface="Verdana" panose="020B0604030504040204" pitchFamily="34" charset="0"/>
                <a:cs typeface="Verdana" panose="020B0604030504040204" pitchFamily="34" charset="0"/>
              </a:rPr>
              <a:t> of New Zealand's only surviving Chinese language printing typeface collection, a </a:t>
            </a:r>
            <a:r>
              <a:rPr lang="en-NZ" sz="1000" dirty="0">
                <a:latin typeface="Verdana" panose="020B0604030504040204" pitchFamily="34" charset="0"/>
                <a:ea typeface="Verdana" panose="020B0604030504040204" pitchFamily="34" charset="0"/>
                <a:cs typeface="Verdana" panose="020B0604030504040204" pitchFamily="34" charset="0"/>
                <a:hlinkClick r:id="rId4"/>
              </a:rPr>
              <a:t>metric tonne of Chinese full-form character lead type</a:t>
            </a:r>
            <a:r>
              <a:rPr lang="en-NZ" sz="1000" dirty="0">
                <a:latin typeface="Verdana" panose="020B0604030504040204" pitchFamily="34" charset="0"/>
                <a:ea typeface="Verdana" panose="020B0604030504040204" pitchFamily="34" charset="0"/>
                <a:cs typeface="Verdana" panose="020B0604030504040204" pitchFamily="34" charset="0"/>
              </a:rPr>
              <a:t> that had been in storage in a farmer's field south of Auckland. This type, ordered from Hong Kong, arrived new in Wellington in 1952 and was used to print the </a:t>
            </a:r>
            <a:r>
              <a:rPr lang="en-NZ" sz="1000" i="1" dirty="0">
                <a:latin typeface="Verdana" panose="020B0604030504040204" pitchFamily="34" charset="0"/>
                <a:ea typeface="Verdana" panose="020B0604030504040204" pitchFamily="34" charset="0"/>
                <a:cs typeface="Verdana" panose="020B0604030504040204" pitchFamily="34" charset="0"/>
              </a:rPr>
              <a:t>New Zealand Chinese Growers Monthly Journal</a:t>
            </a:r>
            <a:r>
              <a:rPr lang="en-NZ" sz="1000" dirty="0">
                <a:latin typeface="Verdana" panose="020B0604030504040204" pitchFamily="34" charset="0"/>
                <a:ea typeface="Verdana" panose="020B0604030504040204" pitchFamily="34" charset="0"/>
                <a:cs typeface="Verdana" panose="020B0604030504040204" pitchFamily="34" charset="0"/>
              </a:rPr>
              <a:t>, the organ of the Dominion Federation of New Zealand Chinese Commercial Growers. This journal continued for two decades till 1972, linked market gardeners around the country, published local and international news, featured articles on the civic careers of influential growers, shared traditional recipes, remedies and medicine and included Cantonese language lessons. At any one time, every Chinese household was said to be reading one of its 700 monthly copies. </a:t>
            </a:r>
          </a:p>
        </p:txBody>
      </p:sp>
      <p:pic>
        <p:nvPicPr>
          <p:cNvPr id="6" name="Picture 5">
            <a:extLst>
              <a:ext uri="{FF2B5EF4-FFF2-40B4-BE49-F238E27FC236}">
                <a16:creationId xmlns:a16="http://schemas.microsoft.com/office/drawing/2014/main" id="{70CED3C3-A606-7340-AB88-F6372B6BAFEB}"/>
              </a:ext>
            </a:extLst>
          </p:cNvPr>
          <p:cNvPicPr>
            <a:picLocks noChangeAspect="1"/>
          </p:cNvPicPr>
          <p:nvPr/>
        </p:nvPicPr>
        <p:blipFill>
          <a:blip r:embed="rId5"/>
          <a:stretch>
            <a:fillRect/>
          </a:stretch>
        </p:blipFill>
        <p:spPr>
          <a:xfrm>
            <a:off x="1046751" y="4128895"/>
            <a:ext cx="3814001" cy="2495581"/>
          </a:xfrm>
          <a:prstGeom prst="rect">
            <a:avLst/>
          </a:prstGeom>
        </p:spPr>
      </p:pic>
      <p:sp>
        <p:nvSpPr>
          <p:cNvPr id="14" name="Rectangle 13">
            <a:extLst>
              <a:ext uri="{FF2B5EF4-FFF2-40B4-BE49-F238E27FC236}">
                <a16:creationId xmlns:a16="http://schemas.microsoft.com/office/drawing/2014/main" id="{19FE5319-0784-B64F-B53E-5C8ECC35B6D0}"/>
              </a:ext>
            </a:extLst>
          </p:cNvPr>
          <p:cNvSpPr/>
          <p:nvPr/>
        </p:nvSpPr>
        <p:spPr>
          <a:xfrm>
            <a:off x="6232358" y="922291"/>
            <a:ext cx="5803642" cy="3093154"/>
          </a:xfrm>
          <a:prstGeom prst="rect">
            <a:avLst/>
          </a:prstGeom>
        </p:spPr>
        <p:txBody>
          <a:bodyPr wrap="square">
            <a:spAutoFit/>
          </a:bodyPr>
          <a:lstStyle/>
          <a:p>
            <a:r>
              <a:rPr lang="en-US" sz="1000" dirty="0">
                <a:latin typeface="Verdana" panose="020B0604030504040204" pitchFamily="34" charset="0"/>
                <a:ea typeface="Verdana" panose="020B0604030504040204" pitchFamily="34" charset="0"/>
                <a:cs typeface="Verdana" panose="020B0604030504040204" pitchFamily="34" charset="0"/>
              </a:rPr>
              <a:t>This project is built on lessons learnt from a previous collaboration between the Press’ and the School of Engineering and Computer Science (ECS) at Victoria University of Wellington (VUW), using machine learning techniques to perform full form Chinese Optical Character Recognition [OCR]. Throughout the process, the outputs were tested and corrected by a human expert in order to refine the printed type to Unicode translation accuracy. </a:t>
            </a:r>
          </a:p>
          <a:p>
            <a:endParaRPr lang="en-US" sz="1000" dirty="0">
              <a:latin typeface="Verdana" panose="020B0604030504040204" pitchFamily="34" charset="0"/>
              <a:ea typeface="Verdana" panose="020B0604030504040204" pitchFamily="34" charset="0"/>
              <a:cs typeface="Verdana" panose="020B0604030504040204" pitchFamily="34" charset="0"/>
            </a:endParaRPr>
          </a:p>
          <a:p>
            <a:pPr>
              <a:spcAft>
                <a:spcPts val="600"/>
              </a:spcAft>
            </a:pPr>
            <a:r>
              <a:rPr lang="en-US" sz="1000" dirty="0">
                <a:latin typeface="Verdana" panose="020B0604030504040204" pitchFamily="34" charset="0"/>
                <a:ea typeface="Verdana" panose="020B0604030504040204" pitchFamily="34" charset="0"/>
                <a:cs typeface="Verdana" panose="020B0604030504040204" pitchFamily="34" charset="0"/>
              </a:rPr>
              <a:t>Core challenges that arose included:</a:t>
            </a:r>
          </a:p>
          <a:p>
            <a:pPr marL="171450" indent="-171450">
              <a:buFont typeface="Courier New" panose="02070309020205020404" pitchFamily="49" charset="0"/>
              <a:buChar char="o"/>
            </a:pPr>
            <a:r>
              <a:rPr lang="en-US" sz="1000" dirty="0">
                <a:latin typeface="Verdana" panose="020B0604030504040204" pitchFamily="34" charset="0"/>
                <a:ea typeface="Verdana" panose="020B0604030504040204" pitchFamily="34" charset="0"/>
                <a:cs typeface="Verdana" panose="020B0604030504040204" pitchFamily="34" charset="0"/>
              </a:rPr>
              <a:t>inconsistency and disfiguration in the printed characters due to deterioration of the types over time</a:t>
            </a:r>
          </a:p>
          <a:p>
            <a:pPr marL="171450" indent="-171450">
              <a:buFont typeface="Courier New" panose="02070309020205020404" pitchFamily="49" charset="0"/>
              <a:buChar char="o"/>
            </a:pPr>
            <a:r>
              <a:rPr lang="en-US" sz="1000" dirty="0">
                <a:latin typeface="Verdana" panose="020B0604030504040204" pitchFamily="34" charset="0"/>
                <a:ea typeface="Verdana" panose="020B0604030504040204" pitchFamily="34" charset="0"/>
                <a:cs typeface="Verdana" panose="020B0604030504040204" pitchFamily="34" charset="0"/>
              </a:rPr>
              <a:t>trouble translating different fonts and trouble </a:t>
            </a:r>
            <a:r>
              <a:rPr lang="en-US" sz="1000" dirty="0" err="1">
                <a:latin typeface="Verdana" panose="020B0604030504040204" pitchFamily="34" charset="0"/>
                <a:ea typeface="Verdana" panose="020B0604030504040204" pitchFamily="34" charset="0"/>
                <a:cs typeface="Verdana" panose="020B0604030504040204" pitchFamily="34" charset="0"/>
              </a:rPr>
              <a:t>recognising</a:t>
            </a:r>
            <a:r>
              <a:rPr lang="en-US" sz="1000" dirty="0">
                <a:latin typeface="Verdana" panose="020B0604030504040204" pitchFamily="34" charset="0"/>
                <a:ea typeface="Verdana" panose="020B0604030504040204" pitchFamily="34" charset="0"/>
                <a:cs typeface="Verdana" panose="020B0604030504040204" pitchFamily="34" charset="0"/>
              </a:rPr>
              <a:t> variants of characters </a:t>
            </a:r>
          </a:p>
          <a:p>
            <a:pPr marL="171450" indent="-171450">
              <a:buFont typeface="Courier New" panose="02070309020205020404" pitchFamily="49" charset="0"/>
              <a:buChar char="o"/>
            </a:pPr>
            <a:r>
              <a:rPr lang="en-US" sz="1000" dirty="0">
                <a:latin typeface="Verdana" panose="020B0604030504040204" pitchFamily="34" charset="0"/>
                <a:ea typeface="Verdana" panose="020B0604030504040204" pitchFamily="34" charset="0"/>
                <a:cs typeface="Verdana" panose="020B0604030504040204" pitchFamily="34" charset="0"/>
              </a:rPr>
              <a:t>manual consultation of unclassified or misclassified characters a very time-intensive task. </a:t>
            </a:r>
          </a:p>
          <a:p>
            <a:pPr marL="171450" indent="-171450">
              <a:buFont typeface="Courier New" panose="02070309020205020404" pitchFamily="49" charset="0"/>
              <a:buChar char="o"/>
            </a:pPr>
            <a:endParaRPr lang="en-US" sz="1000" dirty="0">
              <a:latin typeface="Verdana" panose="020B0604030504040204" pitchFamily="34" charset="0"/>
              <a:ea typeface="Verdana" panose="020B0604030504040204" pitchFamily="34" charset="0"/>
              <a:cs typeface="Verdana" panose="020B0604030504040204" pitchFamily="34" charset="0"/>
            </a:endParaRPr>
          </a:p>
          <a:p>
            <a:r>
              <a:rPr lang="en-US" sz="1000" dirty="0">
                <a:latin typeface="Verdana" panose="020B0604030504040204" pitchFamily="34" charset="0"/>
                <a:ea typeface="Verdana" panose="020B0604030504040204" pitchFamily="34" charset="0"/>
                <a:cs typeface="Verdana" panose="020B0604030504040204" pitchFamily="34" charset="0"/>
              </a:rPr>
              <a:t>Therefore, this project aims to prototype a human-in-the-loop user experience to enable a language expert to validate the transcription accuracy efficiently and enable us to retrain a new model with an accurate set of labels for the corpus.</a:t>
            </a:r>
          </a:p>
          <a:p>
            <a:endParaRPr lang="en-US" sz="1000" dirty="0">
              <a:latin typeface="Verdana" panose="020B0604030504040204" pitchFamily="34" charset="0"/>
              <a:ea typeface="Verdana" panose="020B0604030504040204" pitchFamily="34" charset="0"/>
              <a:cs typeface="Verdana" panose="020B0604030504040204" pitchFamily="34" charset="0"/>
            </a:endParaRPr>
          </a:p>
          <a:p>
            <a:endParaRPr lang="en-US" sz="1000" dirty="0">
              <a:latin typeface="Verdana" panose="020B0604030504040204" pitchFamily="34" charset="0"/>
              <a:ea typeface="Verdana" panose="020B0604030504040204" pitchFamily="34" charset="0"/>
              <a:cs typeface="Verdana" panose="020B0604030504040204" pitchFamily="34" charset="0"/>
            </a:endParaRPr>
          </a:p>
        </p:txBody>
      </p:sp>
      <p:pic>
        <p:nvPicPr>
          <p:cNvPr id="20" name="Picture 19">
            <a:extLst>
              <a:ext uri="{FF2B5EF4-FFF2-40B4-BE49-F238E27FC236}">
                <a16:creationId xmlns:a16="http://schemas.microsoft.com/office/drawing/2014/main" id="{ECCCB377-6910-F440-9E97-BD731B88966A}"/>
              </a:ext>
            </a:extLst>
          </p:cNvPr>
          <p:cNvPicPr>
            <a:picLocks noChangeAspect="1"/>
          </p:cNvPicPr>
          <p:nvPr/>
        </p:nvPicPr>
        <p:blipFill>
          <a:blip r:embed="rId6"/>
          <a:stretch>
            <a:fillRect/>
          </a:stretch>
        </p:blipFill>
        <p:spPr>
          <a:xfrm>
            <a:off x="6533096" y="4128895"/>
            <a:ext cx="5258314" cy="2554038"/>
          </a:xfrm>
          <a:prstGeom prst="rect">
            <a:avLst/>
          </a:prstGeom>
        </p:spPr>
      </p:pic>
      <p:sp>
        <p:nvSpPr>
          <p:cNvPr id="26" name="TextBox 25">
            <a:extLst>
              <a:ext uri="{FF2B5EF4-FFF2-40B4-BE49-F238E27FC236}">
                <a16:creationId xmlns:a16="http://schemas.microsoft.com/office/drawing/2014/main" id="{E44C0FB1-65D0-6340-822B-85AB810C85D2}"/>
              </a:ext>
            </a:extLst>
          </p:cNvPr>
          <p:cNvSpPr txBox="1"/>
          <p:nvPr/>
        </p:nvSpPr>
        <p:spPr>
          <a:xfrm>
            <a:off x="131940" y="539257"/>
            <a:ext cx="11831459" cy="276999"/>
          </a:xfrm>
          <a:prstGeom prst="rect">
            <a:avLst/>
          </a:prstGeom>
          <a:noFill/>
        </p:spPr>
        <p:txBody>
          <a:bodyPr wrap="square" rtlCol="0">
            <a:spAutoFit/>
          </a:bodyPr>
          <a:lstStyle/>
          <a:p>
            <a:pPr algn="ctr"/>
            <a:r>
              <a:rPr lang="en-GB" sz="1200" dirty="0">
                <a:latin typeface="Verdana" panose="020B0604030504040204" pitchFamily="34" charset="0"/>
                <a:ea typeface="Verdana" panose="020B0604030504040204" pitchFamily="34" charset="0"/>
                <a:cs typeface="Verdana" panose="020B0604030504040204" pitchFamily="34" charset="0"/>
              </a:rPr>
              <a:t>Problem Overview</a:t>
            </a:r>
            <a:endParaRPr 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648684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385F43E-8DD8-EC4B-BDF3-3B1AF371AD68}"/>
              </a:ext>
            </a:extLst>
          </p:cNvPr>
          <p:cNvSpPr/>
          <p:nvPr/>
        </p:nvSpPr>
        <p:spPr>
          <a:xfrm>
            <a:off x="131321" y="933989"/>
            <a:ext cx="5940000" cy="553998"/>
          </a:xfrm>
          <a:prstGeom prst="rect">
            <a:avLst/>
          </a:prstGeom>
        </p:spPr>
        <p:txBody>
          <a:bodyPr>
            <a:spAutoFit/>
          </a:bodyPr>
          <a:lstStyle/>
          <a:p>
            <a:r>
              <a:rPr lang="en-NZ" sz="1000" dirty="0">
                <a:latin typeface="Verdana" panose="020B0604030504040204" pitchFamily="34" charset="0"/>
                <a:ea typeface="Verdana" panose="020B0604030504040204" pitchFamily="34" charset="0"/>
                <a:cs typeface="Verdana" panose="020B0604030504040204" pitchFamily="34" charset="0"/>
              </a:rPr>
              <a:t>The proposed solution involves categorising all extracted characters from the newspapers into image buckets with their corresponding Unicode labels which are then used to train a new model. </a:t>
            </a:r>
            <a:endParaRPr lang="en-NZ" sz="1000" b="0" i="0" dirty="0">
              <a:effectLst/>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a:extLst>
              <a:ext uri="{FF2B5EF4-FFF2-40B4-BE49-F238E27FC236}">
                <a16:creationId xmlns:a16="http://schemas.microsoft.com/office/drawing/2014/main" id="{84F76BE1-1017-BE4B-A1C1-7D5C6CE2AFBD}"/>
              </a:ext>
            </a:extLst>
          </p:cNvPr>
          <p:cNvSpPr/>
          <p:nvPr/>
        </p:nvSpPr>
        <p:spPr>
          <a:xfrm>
            <a:off x="6203872" y="933989"/>
            <a:ext cx="5940000" cy="1169551"/>
          </a:xfrm>
          <a:prstGeom prst="rect">
            <a:avLst/>
          </a:prstGeom>
        </p:spPr>
        <p:txBody>
          <a:bodyPr wrap="square">
            <a:spAutoFit/>
          </a:bodyPr>
          <a:lstStyle/>
          <a:p>
            <a:r>
              <a:rPr lang="en-NZ" sz="1000" dirty="0">
                <a:latin typeface="Verdana" panose="020B0604030504040204" pitchFamily="34" charset="0"/>
                <a:ea typeface="Verdana" panose="020B0604030504040204" pitchFamily="34" charset="0"/>
                <a:cs typeface="Verdana" panose="020B0604030504040204" pitchFamily="34" charset="0"/>
              </a:rPr>
              <a:t>We are then planning to use the feature maps from the retrained model and apply dimensionality reduction techniques such as </a:t>
            </a:r>
            <a:r>
              <a:rPr lang="en-NZ" sz="1000" dirty="0">
                <a:latin typeface="Verdana" panose="020B0604030504040204" pitchFamily="34" charset="0"/>
                <a:ea typeface="Verdana" panose="020B0604030504040204" pitchFamily="34" charset="0"/>
                <a:cs typeface="Verdana" panose="020B0604030504040204" pitchFamily="34" charset="0"/>
                <a:hlinkClick r:id="rId3"/>
              </a:rPr>
              <a:t>PCA</a:t>
            </a:r>
            <a:r>
              <a:rPr lang="en-NZ" sz="1000" dirty="0">
                <a:latin typeface="Verdana" panose="020B0604030504040204" pitchFamily="34" charset="0"/>
                <a:ea typeface="Verdana" panose="020B0604030504040204" pitchFamily="34" charset="0"/>
                <a:cs typeface="Verdana" panose="020B0604030504040204" pitchFamily="34" charset="0"/>
              </a:rPr>
              <a:t> and </a:t>
            </a:r>
            <a:r>
              <a:rPr lang="en-NZ" sz="1000" dirty="0">
                <a:latin typeface="Verdana" panose="020B0604030504040204" pitchFamily="34" charset="0"/>
                <a:ea typeface="Verdana" panose="020B0604030504040204" pitchFamily="34" charset="0"/>
                <a:cs typeface="Verdana" panose="020B0604030504040204" pitchFamily="34" charset="0"/>
                <a:hlinkClick r:id="rId4"/>
              </a:rPr>
              <a:t>t-SNE</a:t>
            </a:r>
            <a:r>
              <a:rPr lang="en-NZ" sz="1000" dirty="0">
                <a:latin typeface="Verdana" panose="020B0604030504040204" pitchFamily="34" charset="0"/>
                <a:ea typeface="Verdana" panose="020B0604030504040204" pitchFamily="34" charset="0"/>
                <a:cs typeface="Verdana" panose="020B0604030504040204" pitchFamily="34" charset="0"/>
              </a:rPr>
              <a:t> to visually explore the data by clustering images by feature similarity and therefore evaluating the quality of the classifier. Each t-SNE cluster can then be explored further in 2D grid format where a human expert can easily identify misclassified images in the cluster by implementing an appropriate tagging schema. The new clusters will then become training data and labels to retrain a new model.</a:t>
            </a:r>
            <a:endParaRPr lang="en-US" sz="1000" dirty="0"/>
          </a:p>
        </p:txBody>
      </p:sp>
      <p:grpSp>
        <p:nvGrpSpPr>
          <p:cNvPr id="22" name="Group 21">
            <a:extLst>
              <a:ext uri="{FF2B5EF4-FFF2-40B4-BE49-F238E27FC236}">
                <a16:creationId xmlns:a16="http://schemas.microsoft.com/office/drawing/2014/main" id="{4EA1C51D-6E4A-B249-BC3E-B53F4A137D36}"/>
              </a:ext>
            </a:extLst>
          </p:cNvPr>
          <p:cNvGrpSpPr/>
          <p:nvPr/>
        </p:nvGrpSpPr>
        <p:grpSpPr>
          <a:xfrm>
            <a:off x="410359" y="1578072"/>
            <a:ext cx="5234807" cy="1340780"/>
            <a:chOff x="410359" y="1590106"/>
            <a:chExt cx="5234807" cy="1340780"/>
          </a:xfrm>
        </p:grpSpPr>
        <p:pic>
          <p:nvPicPr>
            <p:cNvPr id="4" name="Picture 3">
              <a:extLst>
                <a:ext uri="{FF2B5EF4-FFF2-40B4-BE49-F238E27FC236}">
                  <a16:creationId xmlns:a16="http://schemas.microsoft.com/office/drawing/2014/main" id="{A204A5DF-6F98-D141-B953-F0F76F2F2AF3}"/>
                </a:ext>
              </a:extLst>
            </p:cNvPr>
            <p:cNvPicPr>
              <a:picLocks noChangeAspect="1"/>
            </p:cNvPicPr>
            <p:nvPr/>
          </p:nvPicPr>
          <p:blipFill>
            <a:blip r:embed="rId5"/>
            <a:stretch>
              <a:fillRect/>
            </a:stretch>
          </p:blipFill>
          <p:spPr>
            <a:xfrm>
              <a:off x="954470" y="1590106"/>
              <a:ext cx="4146585" cy="1168148"/>
            </a:xfrm>
            <a:prstGeom prst="rect">
              <a:avLst/>
            </a:prstGeom>
          </p:spPr>
        </p:pic>
        <p:sp>
          <p:nvSpPr>
            <p:cNvPr id="21" name="TextBox 20">
              <a:extLst>
                <a:ext uri="{FF2B5EF4-FFF2-40B4-BE49-F238E27FC236}">
                  <a16:creationId xmlns:a16="http://schemas.microsoft.com/office/drawing/2014/main" id="{7DB0983D-8088-484B-A5A4-C14D01D39552}"/>
                </a:ext>
              </a:extLst>
            </p:cNvPr>
            <p:cNvSpPr txBox="1"/>
            <p:nvPr/>
          </p:nvSpPr>
          <p:spPr>
            <a:xfrm>
              <a:off x="410359" y="2684665"/>
              <a:ext cx="5234807" cy="246221"/>
            </a:xfrm>
            <a:prstGeom prst="rect">
              <a:avLst/>
            </a:prstGeom>
            <a:noFill/>
          </p:spPr>
          <p:txBody>
            <a:bodyPr wrap="square" rtlCol="0">
              <a:spAutoFit/>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1. Extracting initial training data and labels using </a:t>
              </a:r>
              <a:r>
                <a:rPr lang="en-US" sz="1000" dirty="0">
                  <a:latin typeface="Verdana" panose="020B0604030504040204" pitchFamily="34" charset="0"/>
                  <a:ea typeface="Verdana" panose="020B0604030504040204" pitchFamily="34" charset="0"/>
                  <a:cs typeface="Verdana" panose="020B0604030504040204" pitchFamily="34" charset="0"/>
                  <a:hlinkClick r:id="rId6"/>
                </a:rPr>
                <a:t>Google Tesseract</a:t>
              </a:r>
              <a:endParaRPr lang="en-US" sz="1000" dirty="0">
                <a:latin typeface="Verdana" panose="020B0604030504040204" pitchFamily="34" charset="0"/>
                <a:ea typeface="Verdana" panose="020B0604030504040204" pitchFamily="34" charset="0"/>
                <a:cs typeface="Verdana" panose="020B0604030504040204" pitchFamily="34" charset="0"/>
              </a:endParaRPr>
            </a:p>
          </p:txBody>
        </p:sp>
      </p:grpSp>
      <p:grpSp>
        <p:nvGrpSpPr>
          <p:cNvPr id="25" name="Group 24">
            <a:extLst>
              <a:ext uri="{FF2B5EF4-FFF2-40B4-BE49-F238E27FC236}">
                <a16:creationId xmlns:a16="http://schemas.microsoft.com/office/drawing/2014/main" id="{3359C72E-8149-504C-A91A-DC443F1824E8}"/>
              </a:ext>
            </a:extLst>
          </p:cNvPr>
          <p:cNvGrpSpPr/>
          <p:nvPr/>
        </p:nvGrpSpPr>
        <p:grpSpPr>
          <a:xfrm>
            <a:off x="410359" y="2924372"/>
            <a:ext cx="5234807" cy="1432229"/>
            <a:chOff x="410359" y="2864216"/>
            <a:chExt cx="5234807" cy="1432229"/>
          </a:xfrm>
        </p:grpSpPr>
        <p:pic>
          <p:nvPicPr>
            <p:cNvPr id="8" name="Picture 7">
              <a:extLst>
                <a:ext uri="{FF2B5EF4-FFF2-40B4-BE49-F238E27FC236}">
                  <a16:creationId xmlns:a16="http://schemas.microsoft.com/office/drawing/2014/main" id="{6732992E-99EB-FB4D-9ABE-5BE11E1EB7CC}"/>
                </a:ext>
              </a:extLst>
            </p:cNvPr>
            <p:cNvPicPr>
              <a:picLocks noChangeAspect="1"/>
            </p:cNvPicPr>
            <p:nvPr/>
          </p:nvPicPr>
          <p:blipFill>
            <a:blip r:embed="rId7"/>
            <a:stretch>
              <a:fillRect/>
            </a:stretch>
          </p:blipFill>
          <p:spPr>
            <a:xfrm>
              <a:off x="1460089" y="2864216"/>
              <a:ext cx="3135346" cy="1203157"/>
            </a:xfrm>
            <a:prstGeom prst="rect">
              <a:avLst/>
            </a:prstGeom>
          </p:spPr>
        </p:pic>
        <p:sp>
          <p:nvSpPr>
            <p:cNvPr id="24" name="TextBox 23">
              <a:extLst>
                <a:ext uri="{FF2B5EF4-FFF2-40B4-BE49-F238E27FC236}">
                  <a16:creationId xmlns:a16="http://schemas.microsoft.com/office/drawing/2014/main" id="{D02C249F-D543-9145-B468-B5BAFE7778A7}"/>
                </a:ext>
              </a:extLst>
            </p:cNvPr>
            <p:cNvSpPr txBox="1"/>
            <p:nvPr/>
          </p:nvSpPr>
          <p:spPr>
            <a:xfrm>
              <a:off x="410359" y="4050224"/>
              <a:ext cx="5234807" cy="246221"/>
            </a:xfrm>
            <a:prstGeom prst="rect">
              <a:avLst/>
            </a:prstGeom>
            <a:noFill/>
          </p:spPr>
          <p:txBody>
            <a:bodyPr wrap="square" rtlCol="0">
              <a:spAutoFit/>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2. </a:t>
              </a:r>
              <a:r>
                <a:rPr lang="en-NZ" sz="1000" dirty="0">
                  <a:latin typeface="Verdana" panose="020B0604030504040204" pitchFamily="34" charset="0"/>
                  <a:ea typeface="Verdana" panose="020B0604030504040204" pitchFamily="34" charset="0"/>
                  <a:cs typeface="Verdana" panose="020B0604030504040204" pitchFamily="34" charset="0"/>
                </a:rPr>
                <a:t>Categorise all image buckets with corresponding Unicode label</a:t>
              </a:r>
              <a:endParaRPr lang="en-US" sz="1000" dirty="0">
                <a:latin typeface="Verdana" panose="020B0604030504040204" pitchFamily="34" charset="0"/>
                <a:ea typeface="Verdana" panose="020B0604030504040204" pitchFamily="34" charset="0"/>
                <a:cs typeface="Verdana" panose="020B0604030504040204" pitchFamily="34" charset="0"/>
              </a:endParaRPr>
            </a:p>
          </p:txBody>
        </p:sp>
      </p:grpSp>
      <p:grpSp>
        <p:nvGrpSpPr>
          <p:cNvPr id="27" name="Group 26">
            <a:extLst>
              <a:ext uri="{FF2B5EF4-FFF2-40B4-BE49-F238E27FC236}">
                <a16:creationId xmlns:a16="http://schemas.microsoft.com/office/drawing/2014/main" id="{B108215B-A68F-E54F-B157-7320BF3B01F9}"/>
              </a:ext>
            </a:extLst>
          </p:cNvPr>
          <p:cNvGrpSpPr/>
          <p:nvPr/>
        </p:nvGrpSpPr>
        <p:grpSpPr>
          <a:xfrm>
            <a:off x="410359" y="4444428"/>
            <a:ext cx="5234807" cy="2284289"/>
            <a:chOff x="410359" y="4468492"/>
            <a:chExt cx="5234807" cy="2284289"/>
          </a:xfrm>
        </p:grpSpPr>
        <p:pic>
          <p:nvPicPr>
            <p:cNvPr id="12" name="Picture 11">
              <a:extLst>
                <a:ext uri="{FF2B5EF4-FFF2-40B4-BE49-F238E27FC236}">
                  <a16:creationId xmlns:a16="http://schemas.microsoft.com/office/drawing/2014/main" id="{2BF63572-23B7-6F4D-8DE4-425D8026B019}"/>
                </a:ext>
              </a:extLst>
            </p:cNvPr>
            <p:cNvPicPr>
              <a:picLocks noChangeAspect="1"/>
            </p:cNvPicPr>
            <p:nvPr/>
          </p:nvPicPr>
          <p:blipFill>
            <a:blip r:embed="rId8"/>
            <a:stretch>
              <a:fillRect/>
            </a:stretch>
          </p:blipFill>
          <p:spPr>
            <a:xfrm>
              <a:off x="1697943" y="4468492"/>
              <a:ext cx="2801862" cy="2073694"/>
            </a:xfrm>
            <a:prstGeom prst="rect">
              <a:avLst/>
            </a:prstGeom>
          </p:spPr>
        </p:pic>
        <p:sp>
          <p:nvSpPr>
            <p:cNvPr id="26" name="TextBox 25">
              <a:extLst>
                <a:ext uri="{FF2B5EF4-FFF2-40B4-BE49-F238E27FC236}">
                  <a16:creationId xmlns:a16="http://schemas.microsoft.com/office/drawing/2014/main" id="{1945520E-CBB0-BA4C-A221-A76C8E125696}"/>
                </a:ext>
              </a:extLst>
            </p:cNvPr>
            <p:cNvSpPr txBox="1"/>
            <p:nvPr/>
          </p:nvSpPr>
          <p:spPr>
            <a:xfrm>
              <a:off x="410359" y="6506560"/>
              <a:ext cx="5234807" cy="246221"/>
            </a:xfrm>
            <a:prstGeom prst="rect">
              <a:avLst/>
            </a:prstGeom>
            <a:noFill/>
          </p:spPr>
          <p:txBody>
            <a:bodyPr wrap="square" rtlCol="0">
              <a:spAutoFit/>
            </a:bodyPr>
            <a:lstStyle/>
            <a:p>
              <a:pPr algn="ctr"/>
              <a:r>
                <a:rPr lang="en-GB" sz="1000" dirty="0">
                  <a:latin typeface="Verdana" panose="020B0604030504040204" pitchFamily="34" charset="0"/>
                  <a:ea typeface="Verdana" panose="020B0604030504040204" pitchFamily="34" charset="0"/>
                  <a:cs typeface="Verdana" panose="020B0604030504040204" pitchFamily="34" charset="0"/>
                </a:rPr>
                <a:t>3. </a:t>
              </a:r>
              <a:r>
                <a:rPr lang="en-NZ" sz="1000" dirty="0">
                  <a:latin typeface="Verdana" panose="020B0604030504040204" pitchFamily="34" charset="0"/>
                  <a:ea typeface="Verdana" panose="020B0604030504040204" pitchFamily="34" charset="0"/>
                  <a:cs typeface="Verdana" panose="020B0604030504040204" pitchFamily="34" charset="0"/>
                </a:rPr>
                <a:t>Use image buckets with Unicode label to retrain a new model</a:t>
              </a:r>
              <a:endParaRPr lang="en-US" sz="1000" dirty="0">
                <a:latin typeface="Verdana" panose="020B0604030504040204" pitchFamily="34" charset="0"/>
                <a:ea typeface="Verdana" panose="020B0604030504040204" pitchFamily="34" charset="0"/>
                <a:cs typeface="Verdana" panose="020B0604030504040204" pitchFamily="34" charset="0"/>
              </a:endParaRPr>
            </a:p>
          </p:txBody>
        </p:sp>
      </p:grpSp>
      <p:grpSp>
        <p:nvGrpSpPr>
          <p:cNvPr id="32" name="Group 31">
            <a:extLst>
              <a:ext uri="{FF2B5EF4-FFF2-40B4-BE49-F238E27FC236}">
                <a16:creationId xmlns:a16="http://schemas.microsoft.com/office/drawing/2014/main" id="{0A9AECDC-51C4-AF45-932E-2C3A7718A590}"/>
              </a:ext>
            </a:extLst>
          </p:cNvPr>
          <p:cNvGrpSpPr/>
          <p:nvPr/>
        </p:nvGrpSpPr>
        <p:grpSpPr>
          <a:xfrm>
            <a:off x="6632193" y="2001836"/>
            <a:ext cx="5234807" cy="2235496"/>
            <a:chOff x="6632193" y="1953709"/>
            <a:chExt cx="5234807" cy="2235496"/>
          </a:xfrm>
        </p:grpSpPr>
        <p:pic>
          <p:nvPicPr>
            <p:cNvPr id="15" name="Picture 14">
              <a:extLst>
                <a:ext uri="{FF2B5EF4-FFF2-40B4-BE49-F238E27FC236}">
                  <a16:creationId xmlns:a16="http://schemas.microsoft.com/office/drawing/2014/main" id="{5CB5A12A-F8E9-9940-8A61-8F9907C9BF59}"/>
                </a:ext>
              </a:extLst>
            </p:cNvPr>
            <p:cNvPicPr>
              <a:picLocks noChangeAspect="1"/>
            </p:cNvPicPr>
            <p:nvPr/>
          </p:nvPicPr>
          <p:blipFill>
            <a:blip r:embed="rId9"/>
            <a:stretch>
              <a:fillRect/>
            </a:stretch>
          </p:blipFill>
          <p:spPr>
            <a:xfrm>
              <a:off x="8205391" y="1953709"/>
              <a:ext cx="2088411" cy="1957139"/>
            </a:xfrm>
            <a:prstGeom prst="rect">
              <a:avLst/>
            </a:prstGeom>
          </p:spPr>
        </p:pic>
        <p:sp>
          <p:nvSpPr>
            <p:cNvPr id="29" name="TextBox 28">
              <a:extLst>
                <a:ext uri="{FF2B5EF4-FFF2-40B4-BE49-F238E27FC236}">
                  <a16:creationId xmlns:a16="http://schemas.microsoft.com/office/drawing/2014/main" id="{ED54E930-D63A-2547-B272-A1BEF74D9E78}"/>
                </a:ext>
              </a:extLst>
            </p:cNvPr>
            <p:cNvSpPr txBox="1"/>
            <p:nvPr/>
          </p:nvSpPr>
          <p:spPr>
            <a:xfrm>
              <a:off x="6632193" y="3942984"/>
              <a:ext cx="5234807" cy="246221"/>
            </a:xfrm>
            <a:prstGeom prst="rect">
              <a:avLst/>
            </a:prstGeom>
            <a:noFill/>
          </p:spPr>
          <p:txBody>
            <a:bodyPr wrap="square" rtlCol="0">
              <a:spAutoFit/>
            </a:bodyPr>
            <a:lstStyle/>
            <a:p>
              <a:pPr algn="ctr"/>
              <a:r>
                <a:rPr lang="en-NZ" sz="1000" dirty="0">
                  <a:latin typeface="Verdana" panose="020B0604030504040204" pitchFamily="34" charset="0"/>
                  <a:ea typeface="Verdana" panose="020B0604030504040204" pitchFamily="34" charset="0"/>
                  <a:cs typeface="Verdana" panose="020B0604030504040204" pitchFamily="34" charset="0"/>
                </a:rPr>
                <a:t>4. Use </a:t>
              </a:r>
              <a:r>
                <a:rPr lang="en-NZ" sz="1000" dirty="0">
                  <a:latin typeface="Verdana" panose="020B0604030504040204" pitchFamily="34" charset="0"/>
                  <a:ea typeface="Verdana" panose="020B0604030504040204" pitchFamily="34" charset="0"/>
                  <a:cs typeface="Verdana" panose="020B0604030504040204" pitchFamily="34" charset="0"/>
                  <a:hlinkClick r:id="rId10"/>
                </a:rPr>
                <a:t>t-SNE</a:t>
              </a:r>
              <a:r>
                <a:rPr lang="en-NZ" sz="1000" dirty="0">
                  <a:latin typeface="Verdana" panose="020B0604030504040204" pitchFamily="34" charset="0"/>
                  <a:ea typeface="Verdana" panose="020B0604030504040204" pitchFamily="34" charset="0"/>
                  <a:cs typeface="Verdana" panose="020B0604030504040204" pitchFamily="34" charset="0"/>
                </a:rPr>
                <a:t> to visually explore buckets to identify outliers</a:t>
              </a:r>
              <a:endParaRPr lang="en-US" sz="1000" dirty="0">
                <a:latin typeface="Verdana" panose="020B0604030504040204" pitchFamily="34" charset="0"/>
                <a:ea typeface="Verdana" panose="020B0604030504040204" pitchFamily="34" charset="0"/>
                <a:cs typeface="Verdana" panose="020B0604030504040204" pitchFamily="34" charset="0"/>
              </a:endParaRPr>
            </a:p>
          </p:txBody>
        </p:sp>
      </p:grpSp>
      <p:grpSp>
        <p:nvGrpSpPr>
          <p:cNvPr id="33" name="Group 32">
            <a:extLst>
              <a:ext uri="{FF2B5EF4-FFF2-40B4-BE49-F238E27FC236}">
                <a16:creationId xmlns:a16="http://schemas.microsoft.com/office/drawing/2014/main" id="{D768828D-A938-3247-B08E-9CB41AC67C20}"/>
              </a:ext>
            </a:extLst>
          </p:cNvPr>
          <p:cNvGrpSpPr/>
          <p:nvPr/>
        </p:nvGrpSpPr>
        <p:grpSpPr>
          <a:xfrm>
            <a:off x="6632193" y="4356601"/>
            <a:ext cx="5234807" cy="2369052"/>
            <a:chOff x="6632193" y="4380665"/>
            <a:chExt cx="5234807" cy="2369052"/>
          </a:xfrm>
        </p:grpSpPr>
        <p:pic>
          <p:nvPicPr>
            <p:cNvPr id="28" name="Picture 27">
              <a:extLst>
                <a:ext uri="{FF2B5EF4-FFF2-40B4-BE49-F238E27FC236}">
                  <a16:creationId xmlns:a16="http://schemas.microsoft.com/office/drawing/2014/main" id="{26D582CD-7B6C-2F47-8083-0DD3A27CC286}"/>
                </a:ext>
              </a:extLst>
            </p:cNvPr>
            <p:cNvPicPr>
              <a:picLocks noChangeAspect="1"/>
            </p:cNvPicPr>
            <p:nvPr/>
          </p:nvPicPr>
          <p:blipFill>
            <a:blip r:embed="rId11"/>
            <a:stretch>
              <a:fillRect/>
            </a:stretch>
          </p:blipFill>
          <p:spPr>
            <a:xfrm>
              <a:off x="8211961" y="4380665"/>
              <a:ext cx="2099620" cy="2070913"/>
            </a:xfrm>
            <a:prstGeom prst="rect">
              <a:avLst/>
            </a:prstGeom>
          </p:spPr>
        </p:pic>
        <p:sp>
          <p:nvSpPr>
            <p:cNvPr id="31" name="TextBox 30">
              <a:extLst>
                <a:ext uri="{FF2B5EF4-FFF2-40B4-BE49-F238E27FC236}">
                  <a16:creationId xmlns:a16="http://schemas.microsoft.com/office/drawing/2014/main" id="{D6518CD6-F4A7-8344-8EB1-5716EC248078}"/>
                </a:ext>
              </a:extLst>
            </p:cNvPr>
            <p:cNvSpPr txBox="1"/>
            <p:nvPr/>
          </p:nvSpPr>
          <p:spPr>
            <a:xfrm>
              <a:off x="6632193" y="6503496"/>
              <a:ext cx="5234807" cy="246221"/>
            </a:xfrm>
            <a:prstGeom prst="rect">
              <a:avLst/>
            </a:prstGeom>
            <a:noFill/>
          </p:spPr>
          <p:txBody>
            <a:bodyPr wrap="square" rtlCol="0">
              <a:spAutoFit/>
            </a:bodyPr>
            <a:lstStyle/>
            <a:p>
              <a:pPr algn="ctr"/>
              <a:r>
                <a:rPr lang="en-NZ" sz="1000" dirty="0">
                  <a:latin typeface="Verdana" panose="020B0604030504040204" pitchFamily="34" charset="0"/>
                  <a:ea typeface="Verdana" panose="020B0604030504040204" pitchFamily="34" charset="0"/>
                  <a:cs typeface="Verdana" panose="020B0604030504040204" pitchFamily="34" charset="0"/>
                </a:rPr>
                <a:t>5. Design UX using t-SNE grid with tagging schema to </a:t>
              </a:r>
              <a:r>
                <a:rPr lang="en-NZ" sz="1000" dirty="0" err="1">
                  <a:latin typeface="Verdana" panose="020B0604030504040204" pitchFamily="34" charset="0"/>
                  <a:ea typeface="Verdana" panose="020B0604030504040204" pitchFamily="34" charset="0"/>
                  <a:cs typeface="Verdana" panose="020B0604030504040204" pitchFamily="34" charset="0"/>
                </a:rPr>
                <a:t>recluster</a:t>
              </a:r>
              <a:r>
                <a:rPr lang="en-NZ" sz="1000" dirty="0">
                  <a:latin typeface="Verdana" panose="020B0604030504040204" pitchFamily="34" charset="0"/>
                  <a:ea typeface="Verdana" panose="020B0604030504040204" pitchFamily="34" charset="0"/>
                  <a:cs typeface="Verdana" panose="020B0604030504040204" pitchFamily="34" charset="0"/>
                </a:rPr>
                <a:t> data</a:t>
              </a:r>
              <a:endParaRPr lang="en-US" sz="1000" dirty="0">
                <a:latin typeface="Verdana" panose="020B0604030504040204" pitchFamily="34" charset="0"/>
                <a:ea typeface="Verdana" panose="020B0604030504040204" pitchFamily="34" charset="0"/>
                <a:cs typeface="Verdana" panose="020B0604030504040204" pitchFamily="34" charset="0"/>
              </a:endParaRPr>
            </a:p>
          </p:txBody>
        </p:sp>
      </p:grpSp>
      <p:sp>
        <p:nvSpPr>
          <p:cNvPr id="35" name="TextBox 34">
            <a:extLst>
              <a:ext uri="{FF2B5EF4-FFF2-40B4-BE49-F238E27FC236}">
                <a16:creationId xmlns:a16="http://schemas.microsoft.com/office/drawing/2014/main" id="{D6C5A6F5-A9A4-5D46-A869-A13F2AA98410}"/>
              </a:ext>
            </a:extLst>
          </p:cNvPr>
          <p:cNvSpPr txBox="1"/>
          <p:nvPr/>
        </p:nvSpPr>
        <p:spPr>
          <a:xfrm>
            <a:off x="131940" y="161321"/>
            <a:ext cx="11831459" cy="307777"/>
          </a:xfrm>
          <a:prstGeom prst="rect">
            <a:avLst/>
          </a:prstGeom>
          <a:noFill/>
        </p:spPr>
        <p:txBody>
          <a:bodyPr wrap="square" rtlCol="0">
            <a:spAutoFit/>
          </a:bodyPr>
          <a:lstStyle/>
          <a:p>
            <a:pPr algn="ctr"/>
            <a:r>
              <a:rPr lang="en-NZ" sz="1400" b="1" dirty="0">
                <a:latin typeface="Verdana" panose="020B0604030504040204" pitchFamily="34" charset="0"/>
                <a:ea typeface="Verdana" panose="020B0604030504040204" pitchFamily="34" charset="0"/>
                <a:cs typeface="Verdana" panose="020B0604030504040204" pitchFamily="34" charset="0"/>
              </a:rPr>
              <a:t>Machine Learning for Reading Full Form Chinese Characters in Historical NZ Newspapers</a:t>
            </a:r>
            <a:r>
              <a:rPr lang="en-US" sz="1400" b="1" dirty="0">
                <a:latin typeface="Verdana" panose="020B0604030504040204" pitchFamily="34" charset="0"/>
                <a:ea typeface="Verdana" panose="020B0604030504040204" pitchFamily="34" charset="0"/>
                <a:cs typeface="Verdana" panose="020B0604030504040204" pitchFamily="34" charset="0"/>
              </a:rPr>
              <a:t> </a:t>
            </a:r>
          </a:p>
        </p:txBody>
      </p:sp>
      <p:cxnSp>
        <p:nvCxnSpPr>
          <p:cNvPr id="36" name="Straight Connector 35">
            <a:extLst>
              <a:ext uri="{FF2B5EF4-FFF2-40B4-BE49-F238E27FC236}">
                <a16:creationId xmlns:a16="http://schemas.microsoft.com/office/drawing/2014/main" id="{2AD50CF5-21FA-7543-8411-8EECC9D205E9}"/>
              </a:ext>
            </a:extLst>
          </p:cNvPr>
          <p:cNvCxnSpPr>
            <a:cxnSpLocks/>
          </p:cNvCxnSpPr>
          <p:nvPr/>
        </p:nvCxnSpPr>
        <p:spPr>
          <a:xfrm>
            <a:off x="228601" y="501181"/>
            <a:ext cx="11734798" cy="0"/>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37" name="TextBox 36">
            <a:extLst>
              <a:ext uri="{FF2B5EF4-FFF2-40B4-BE49-F238E27FC236}">
                <a16:creationId xmlns:a16="http://schemas.microsoft.com/office/drawing/2014/main" id="{3030CF54-0DB3-7947-8AB8-1E4A64C584F3}"/>
              </a:ext>
            </a:extLst>
          </p:cNvPr>
          <p:cNvSpPr txBox="1"/>
          <p:nvPr/>
        </p:nvSpPr>
        <p:spPr>
          <a:xfrm>
            <a:off x="131940" y="539257"/>
            <a:ext cx="11831459" cy="276999"/>
          </a:xfrm>
          <a:prstGeom prst="rect">
            <a:avLst/>
          </a:prstGeom>
          <a:noFill/>
        </p:spPr>
        <p:txBody>
          <a:bodyPr wrap="square" rtlCol="0">
            <a:spAutoFit/>
          </a:bodyPr>
          <a:lstStyle/>
          <a:p>
            <a:pPr algn="ctr"/>
            <a:r>
              <a:rPr lang="en-GB" sz="1200" dirty="0">
                <a:latin typeface="Verdana" panose="020B0604030504040204" pitchFamily="34" charset="0"/>
                <a:ea typeface="Verdana" panose="020B0604030504040204" pitchFamily="34" charset="0"/>
                <a:cs typeface="Verdana" panose="020B0604030504040204" pitchFamily="34" charset="0"/>
              </a:rPr>
              <a:t>Proposed Solution</a:t>
            </a:r>
            <a:endParaRPr lang="en-US" sz="1200" dirty="0">
              <a:latin typeface="Verdana" panose="020B0604030504040204" pitchFamily="34" charset="0"/>
              <a:ea typeface="Verdana" panose="020B0604030504040204" pitchFamily="34" charset="0"/>
              <a:cs typeface="Verdana" panose="020B0604030504040204" pitchFamily="34" charset="0"/>
            </a:endParaRPr>
          </a:p>
        </p:txBody>
      </p:sp>
      <p:cxnSp>
        <p:nvCxnSpPr>
          <p:cNvPr id="42" name="Straight Connector 41">
            <a:extLst>
              <a:ext uri="{FF2B5EF4-FFF2-40B4-BE49-F238E27FC236}">
                <a16:creationId xmlns:a16="http://schemas.microsoft.com/office/drawing/2014/main" id="{32154E04-147E-0C4B-8CF8-DF15CC436FC0}"/>
              </a:ext>
            </a:extLst>
          </p:cNvPr>
          <p:cNvCxnSpPr>
            <a:cxnSpLocks/>
          </p:cNvCxnSpPr>
          <p:nvPr/>
        </p:nvCxnSpPr>
        <p:spPr>
          <a:xfrm flipV="1">
            <a:off x="6096000" y="974558"/>
            <a:ext cx="0" cy="5690939"/>
          </a:xfrm>
          <a:prstGeom prst="line">
            <a:avLst/>
          </a:prstGeom>
          <a:ln w="3810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55057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BEFD3F43-6A4E-5345-8648-499F5C8D6927}"/>
              </a:ext>
            </a:extLst>
          </p:cNvPr>
          <p:cNvSpPr txBox="1"/>
          <p:nvPr/>
        </p:nvSpPr>
        <p:spPr>
          <a:xfrm>
            <a:off x="131940" y="161321"/>
            <a:ext cx="11831459" cy="307777"/>
          </a:xfrm>
          <a:prstGeom prst="rect">
            <a:avLst/>
          </a:prstGeom>
          <a:noFill/>
        </p:spPr>
        <p:txBody>
          <a:bodyPr wrap="square" rtlCol="0">
            <a:spAutoFit/>
          </a:bodyPr>
          <a:lstStyle/>
          <a:p>
            <a:pPr algn="ctr"/>
            <a:r>
              <a:rPr lang="en-NZ" sz="1400" b="1" dirty="0">
                <a:latin typeface="Verdana" panose="020B0604030504040204" pitchFamily="34" charset="0"/>
                <a:ea typeface="Verdana" panose="020B0604030504040204" pitchFamily="34" charset="0"/>
                <a:cs typeface="Verdana" panose="020B0604030504040204" pitchFamily="34" charset="0"/>
              </a:rPr>
              <a:t>Machine Learning for Reading Full Form Chinese Characters in Historical NZ Newspapers</a:t>
            </a:r>
            <a:r>
              <a:rPr lang="en-US" sz="1400" b="1" dirty="0">
                <a:latin typeface="Verdana" panose="020B0604030504040204" pitchFamily="34" charset="0"/>
                <a:ea typeface="Verdana" panose="020B0604030504040204" pitchFamily="34" charset="0"/>
                <a:cs typeface="Verdana" panose="020B0604030504040204" pitchFamily="34" charset="0"/>
              </a:rPr>
              <a:t> </a:t>
            </a:r>
          </a:p>
        </p:txBody>
      </p:sp>
      <p:cxnSp>
        <p:nvCxnSpPr>
          <p:cNvPr id="21" name="Straight Connector 20">
            <a:extLst>
              <a:ext uri="{FF2B5EF4-FFF2-40B4-BE49-F238E27FC236}">
                <a16:creationId xmlns:a16="http://schemas.microsoft.com/office/drawing/2014/main" id="{179D4921-2776-374A-81C0-1BEB0CE6CF03}"/>
              </a:ext>
            </a:extLst>
          </p:cNvPr>
          <p:cNvCxnSpPr>
            <a:cxnSpLocks/>
          </p:cNvCxnSpPr>
          <p:nvPr/>
        </p:nvCxnSpPr>
        <p:spPr>
          <a:xfrm>
            <a:off x="228601" y="501181"/>
            <a:ext cx="11734798" cy="0"/>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22" name="TextBox 21">
            <a:extLst>
              <a:ext uri="{FF2B5EF4-FFF2-40B4-BE49-F238E27FC236}">
                <a16:creationId xmlns:a16="http://schemas.microsoft.com/office/drawing/2014/main" id="{CF960FC1-8DD9-9C4E-A710-ACE9EEF1F30E}"/>
              </a:ext>
            </a:extLst>
          </p:cNvPr>
          <p:cNvSpPr txBox="1"/>
          <p:nvPr/>
        </p:nvSpPr>
        <p:spPr>
          <a:xfrm>
            <a:off x="131940" y="539257"/>
            <a:ext cx="11831459" cy="276999"/>
          </a:xfrm>
          <a:prstGeom prst="rect">
            <a:avLst/>
          </a:prstGeom>
          <a:noFill/>
        </p:spPr>
        <p:txBody>
          <a:bodyPr wrap="square" rtlCol="0">
            <a:spAutoFit/>
          </a:bodyPr>
          <a:lstStyle/>
          <a:p>
            <a:pPr algn="ctr"/>
            <a:r>
              <a:rPr lang="en-GB" sz="1200" dirty="0" err="1">
                <a:latin typeface="Verdana" panose="020B0604030504040204" pitchFamily="34" charset="0"/>
                <a:ea typeface="Verdana" panose="020B0604030504040204" pitchFamily="34" charset="0"/>
                <a:cs typeface="Verdana" panose="020B0604030504040204" pitchFamily="34" charset="0"/>
              </a:rPr>
              <a:t>Preprocessing</a:t>
            </a:r>
            <a:r>
              <a:rPr lang="en-GB" sz="1200" dirty="0">
                <a:latin typeface="Verdana" panose="020B0604030504040204" pitchFamily="34" charset="0"/>
                <a:ea typeface="Verdana" panose="020B0604030504040204" pitchFamily="34" charset="0"/>
                <a:cs typeface="Verdana" panose="020B0604030504040204" pitchFamily="34" charset="0"/>
              </a:rPr>
              <a:t> OCRD Pipeline</a:t>
            </a:r>
            <a:endParaRPr lang="en-US" sz="1200" dirty="0">
              <a:latin typeface="Verdana" panose="020B0604030504040204" pitchFamily="34" charset="0"/>
              <a:ea typeface="Verdana" panose="020B0604030504040204" pitchFamily="34" charset="0"/>
              <a:cs typeface="Verdana" panose="020B0604030504040204" pitchFamily="34" charset="0"/>
            </a:endParaRPr>
          </a:p>
        </p:txBody>
      </p:sp>
      <p:grpSp>
        <p:nvGrpSpPr>
          <p:cNvPr id="23" name="Group 22">
            <a:extLst>
              <a:ext uri="{FF2B5EF4-FFF2-40B4-BE49-F238E27FC236}">
                <a16:creationId xmlns:a16="http://schemas.microsoft.com/office/drawing/2014/main" id="{A1A9CE22-5BE9-1047-8405-F3D0E6BBEBBB}"/>
              </a:ext>
            </a:extLst>
          </p:cNvPr>
          <p:cNvGrpSpPr/>
          <p:nvPr/>
        </p:nvGrpSpPr>
        <p:grpSpPr>
          <a:xfrm>
            <a:off x="7805852" y="2784073"/>
            <a:ext cx="1762468" cy="1747489"/>
            <a:chOff x="8236236" y="1234150"/>
            <a:chExt cx="1762468" cy="1747489"/>
          </a:xfrm>
        </p:grpSpPr>
        <p:grpSp>
          <p:nvGrpSpPr>
            <p:cNvPr id="24" name="Group 23">
              <a:extLst>
                <a:ext uri="{FF2B5EF4-FFF2-40B4-BE49-F238E27FC236}">
                  <a16:creationId xmlns:a16="http://schemas.microsoft.com/office/drawing/2014/main" id="{F70AB126-FB4F-CF44-B9CD-CF8A937C7234}"/>
                </a:ext>
              </a:extLst>
            </p:cNvPr>
            <p:cNvGrpSpPr/>
            <p:nvPr/>
          </p:nvGrpSpPr>
          <p:grpSpPr>
            <a:xfrm>
              <a:off x="8236236" y="1446075"/>
              <a:ext cx="1762468" cy="1535564"/>
              <a:chOff x="7453770" y="1410839"/>
              <a:chExt cx="1762468" cy="1535564"/>
            </a:xfrm>
          </p:grpSpPr>
          <p:sp>
            <p:nvSpPr>
              <p:cNvPr id="26" name="TextBox 25">
                <a:extLst>
                  <a:ext uri="{FF2B5EF4-FFF2-40B4-BE49-F238E27FC236}">
                    <a16:creationId xmlns:a16="http://schemas.microsoft.com/office/drawing/2014/main" id="{B8CE5770-777E-B944-9B1A-E250E67A5F5D}"/>
                  </a:ext>
                </a:extLst>
              </p:cNvPr>
              <p:cNvSpPr txBox="1"/>
              <p:nvPr/>
            </p:nvSpPr>
            <p:spPr>
              <a:xfrm>
                <a:off x="7453770" y="2392405"/>
                <a:ext cx="1762468" cy="553998"/>
              </a:xfrm>
              <a:prstGeom prst="rect">
                <a:avLst/>
              </a:prstGeom>
              <a:noFill/>
            </p:spPr>
            <p:txBody>
              <a:bodyPr wrap="square" rtlCol="0">
                <a:spAutoFit/>
              </a:bodyPr>
              <a:lstStyle/>
              <a:p>
                <a:pPr algn="ctr"/>
                <a:r>
                  <a:rPr lang="en-US" sz="1000" dirty="0">
                    <a:latin typeface="Helvetica Neue" panose="02000503000000020004" pitchFamily="2" charset="0"/>
                    <a:ea typeface="Helvetica Neue" panose="02000503000000020004" pitchFamily="2" charset="0"/>
                    <a:cs typeface="Helvetica Neue" panose="02000503000000020004" pitchFamily="2" charset="0"/>
                  </a:rPr>
                  <a:t>Decode METS data into individual character images with corresponding label </a:t>
                </a:r>
              </a:p>
            </p:txBody>
          </p:sp>
          <p:sp>
            <p:nvSpPr>
              <p:cNvPr id="27" name="Rectangle 26">
                <a:extLst>
                  <a:ext uri="{FF2B5EF4-FFF2-40B4-BE49-F238E27FC236}">
                    <a16:creationId xmlns:a16="http://schemas.microsoft.com/office/drawing/2014/main" id="{A48FD215-7108-9C46-8958-FBDAEB067F6C}"/>
                  </a:ext>
                </a:extLst>
              </p:cNvPr>
              <p:cNvSpPr/>
              <p:nvPr/>
            </p:nvSpPr>
            <p:spPr>
              <a:xfrm>
                <a:off x="7453770" y="1410839"/>
                <a:ext cx="1741434" cy="978898"/>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grpSp>
        <p:pic>
          <p:nvPicPr>
            <p:cNvPr id="25" name="Picture 24">
              <a:extLst>
                <a:ext uri="{FF2B5EF4-FFF2-40B4-BE49-F238E27FC236}">
                  <a16:creationId xmlns:a16="http://schemas.microsoft.com/office/drawing/2014/main" id="{6BA46C84-5AFA-7243-B4FB-75061DAFA445}"/>
                </a:ext>
              </a:extLst>
            </p:cNvPr>
            <p:cNvPicPr>
              <a:picLocks noChangeAspect="1"/>
            </p:cNvPicPr>
            <p:nvPr/>
          </p:nvPicPr>
          <p:blipFill>
            <a:blip r:embed="rId2"/>
            <a:stretch>
              <a:fillRect/>
            </a:stretch>
          </p:blipFill>
          <p:spPr>
            <a:xfrm>
              <a:off x="8416550" y="1234150"/>
              <a:ext cx="1380805" cy="1380805"/>
            </a:xfrm>
            <a:prstGeom prst="rect">
              <a:avLst/>
            </a:prstGeom>
          </p:spPr>
        </p:pic>
      </p:grpSp>
      <p:grpSp>
        <p:nvGrpSpPr>
          <p:cNvPr id="28" name="Group 27">
            <a:extLst>
              <a:ext uri="{FF2B5EF4-FFF2-40B4-BE49-F238E27FC236}">
                <a16:creationId xmlns:a16="http://schemas.microsoft.com/office/drawing/2014/main" id="{F04A5E6B-DAEF-8749-AD85-CCD13824B4DF}"/>
              </a:ext>
            </a:extLst>
          </p:cNvPr>
          <p:cNvGrpSpPr/>
          <p:nvPr/>
        </p:nvGrpSpPr>
        <p:grpSpPr>
          <a:xfrm>
            <a:off x="464932" y="2317912"/>
            <a:ext cx="7171808" cy="2307629"/>
            <a:chOff x="54181" y="713398"/>
            <a:chExt cx="7171808" cy="2307629"/>
          </a:xfrm>
        </p:grpSpPr>
        <p:grpSp>
          <p:nvGrpSpPr>
            <p:cNvPr id="29" name="Group 28">
              <a:extLst>
                <a:ext uri="{FF2B5EF4-FFF2-40B4-BE49-F238E27FC236}">
                  <a16:creationId xmlns:a16="http://schemas.microsoft.com/office/drawing/2014/main" id="{89A85503-27D4-144E-83EC-72C040DF18FB}"/>
                </a:ext>
              </a:extLst>
            </p:cNvPr>
            <p:cNvGrpSpPr/>
            <p:nvPr/>
          </p:nvGrpSpPr>
          <p:grpSpPr>
            <a:xfrm>
              <a:off x="894861" y="713398"/>
              <a:ext cx="6331128" cy="2307629"/>
              <a:chOff x="1274003" y="767299"/>
              <a:chExt cx="6331128" cy="2307629"/>
            </a:xfrm>
          </p:grpSpPr>
          <p:sp>
            <p:nvSpPr>
              <p:cNvPr id="53" name="Rectangle 52">
                <a:extLst>
                  <a:ext uri="{FF2B5EF4-FFF2-40B4-BE49-F238E27FC236}">
                    <a16:creationId xmlns:a16="http://schemas.microsoft.com/office/drawing/2014/main" id="{44AE5ACA-CD16-2E42-A18B-82928114EE8C}"/>
                  </a:ext>
                </a:extLst>
              </p:cNvPr>
              <p:cNvSpPr/>
              <p:nvPr/>
            </p:nvSpPr>
            <p:spPr>
              <a:xfrm>
                <a:off x="1276814" y="1037063"/>
                <a:ext cx="6328317" cy="2037865"/>
              </a:xfrm>
              <a:prstGeom prst="rect">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no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4" name="TextBox 53">
                <a:extLst>
                  <a:ext uri="{FF2B5EF4-FFF2-40B4-BE49-F238E27FC236}">
                    <a16:creationId xmlns:a16="http://schemas.microsoft.com/office/drawing/2014/main" id="{73421152-81FC-E841-B56C-7BFE65412B2D}"/>
                  </a:ext>
                </a:extLst>
              </p:cNvPr>
              <p:cNvSpPr txBox="1"/>
              <p:nvPr/>
            </p:nvSpPr>
            <p:spPr>
              <a:xfrm>
                <a:off x="1274003" y="767299"/>
                <a:ext cx="1338146" cy="276999"/>
              </a:xfrm>
              <a:prstGeom prst="rect">
                <a:avLst/>
              </a:prstGeom>
              <a:noFill/>
            </p:spPr>
            <p:txBody>
              <a:bodyPr wrap="square" rtlCol="0">
                <a:spAutoFit/>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OCR-D</a:t>
                </a:r>
              </a:p>
            </p:txBody>
          </p:sp>
        </p:grpSp>
        <p:grpSp>
          <p:nvGrpSpPr>
            <p:cNvPr id="30" name="Group 29">
              <a:extLst>
                <a:ext uri="{FF2B5EF4-FFF2-40B4-BE49-F238E27FC236}">
                  <a16:creationId xmlns:a16="http://schemas.microsoft.com/office/drawing/2014/main" id="{F92D5660-28C7-6243-B69F-47B60B89B277}"/>
                </a:ext>
              </a:extLst>
            </p:cNvPr>
            <p:cNvGrpSpPr/>
            <p:nvPr/>
          </p:nvGrpSpPr>
          <p:grpSpPr>
            <a:xfrm>
              <a:off x="1066784" y="1102241"/>
              <a:ext cx="1741434" cy="1517030"/>
              <a:chOff x="1445926" y="1156142"/>
              <a:chExt cx="1741434" cy="1517030"/>
            </a:xfrm>
          </p:grpSpPr>
          <p:sp>
            <p:nvSpPr>
              <p:cNvPr id="48" name="TextBox 47">
                <a:extLst>
                  <a:ext uri="{FF2B5EF4-FFF2-40B4-BE49-F238E27FC236}">
                    <a16:creationId xmlns:a16="http://schemas.microsoft.com/office/drawing/2014/main" id="{F6059410-B43C-DC4E-9E14-773600632638}"/>
                  </a:ext>
                </a:extLst>
              </p:cNvPr>
              <p:cNvSpPr txBox="1"/>
              <p:nvPr/>
            </p:nvSpPr>
            <p:spPr>
              <a:xfrm>
                <a:off x="1445926" y="2426951"/>
                <a:ext cx="1741434" cy="246221"/>
              </a:xfrm>
              <a:prstGeom prst="rect">
                <a:avLst/>
              </a:prstGeom>
              <a:noFill/>
            </p:spPr>
            <p:txBody>
              <a:bodyPr wrap="square" rtlCol="0">
                <a:spAutoFit/>
              </a:bodyPr>
              <a:lstStyle/>
              <a:p>
                <a:pPr algn="ctr"/>
                <a:r>
                  <a:rPr lang="en-US" sz="1000" dirty="0" err="1">
                    <a:latin typeface="Helvetica Neue" panose="02000503000000020004" pitchFamily="2" charset="0"/>
                    <a:ea typeface="Helvetica Neue" panose="02000503000000020004" pitchFamily="2" charset="0"/>
                    <a:cs typeface="Helvetica Neue" panose="02000503000000020004" pitchFamily="2" charset="0"/>
                  </a:rPr>
                  <a:t>Deskewing</a:t>
                </a:r>
                <a:endParaRPr lang="en-US" sz="1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9" name="Rectangle 48">
                <a:extLst>
                  <a:ext uri="{FF2B5EF4-FFF2-40B4-BE49-F238E27FC236}">
                    <a16:creationId xmlns:a16="http://schemas.microsoft.com/office/drawing/2014/main" id="{53DDB473-8405-4A4B-84C4-63BC8C2CBB87}"/>
                  </a:ext>
                </a:extLst>
              </p:cNvPr>
              <p:cNvSpPr/>
              <p:nvPr/>
            </p:nvSpPr>
            <p:spPr>
              <a:xfrm>
                <a:off x="1445926" y="1156142"/>
                <a:ext cx="1741434" cy="276999"/>
              </a:xfrm>
              <a:prstGeom prst="rect">
                <a:avLst/>
              </a:prstGeom>
            </p:spPr>
            <p:txBody>
              <a:bodyPr wrap="square">
                <a:spAutoFit/>
              </a:bodyPr>
              <a:lstStyle/>
              <a:p>
                <a:pPr algn="ctr"/>
                <a:r>
                  <a:rPr lang="en-US" sz="1200" dirty="0" err="1">
                    <a:latin typeface="Helvetica Neue" panose="02000503000000020004" pitchFamily="2" charset="0"/>
                    <a:ea typeface="Helvetica Neue" panose="02000503000000020004" pitchFamily="2" charset="0"/>
                    <a:cs typeface="Helvetica Neue" panose="02000503000000020004" pitchFamily="2" charset="0"/>
                  </a:rPr>
                  <a:t>OCRopus</a:t>
                </a:r>
                <a:endParaRPr lang="en-US" dirty="0"/>
              </a:p>
            </p:txBody>
          </p:sp>
          <p:grpSp>
            <p:nvGrpSpPr>
              <p:cNvPr id="50" name="Group 49">
                <a:extLst>
                  <a:ext uri="{FF2B5EF4-FFF2-40B4-BE49-F238E27FC236}">
                    <a16:creationId xmlns:a16="http://schemas.microsoft.com/office/drawing/2014/main" id="{7D0811C7-8623-8D40-B25E-D9D2DB87AA60}"/>
                  </a:ext>
                </a:extLst>
              </p:cNvPr>
              <p:cNvGrpSpPr/>
              <p:nvPr/>
            </p:nvGrpSpPr>
            <p:grpSpPr>
              <a:xfrm>
                <a:off x="1445926" y="1439474"/>
                <a:ext cx="1741434" cy="978898"/>
                <a:chOff x="1445926" y="1439474"/>
                <a:chExt cx="1741434" cy="978898"/>
              </a:xfrm>
            </p:grpSpPr>
            <p:pic>
              <p:nvPicPr>
                <p:cNvPr id="51" name="Picture 50">
                  <a:extLst>
                    <a:ext uri="{FF2B5EF4-FFF2-40B4-BE49-F238E27FC236}">
                      <a16:creationId xmlns:a16="http://schemas.microsoft.com/office/drawing/2014/main" id="{FC581905-9E4D-C949-8203-F63CA0B3A250}"/>
                    </a:ext>
                  </a:extLst>
                </p:cNvPr>
                <p:cNvPicPr>
                  <a:picLocks noChangeAspect="1"/>
                </p:cNvPicPr>
                <p:nvPr/>
              </p:nvPicPr>
              <p:blipFill>
                <a:blip r:embed="rId3"/>
                <a:stretch>
                  <a:fillRect/>
                </a:stretch>
              </p:blipFill>
              <p:spPr>
                <a:xfrm>
                  <a:off x="1538834" y="1516566"/>
                  <a:ext cx="1555618" cy="789962"/>
                </a:xfrm>
                <a:prstGeom prst="rect">
                  <a:avLst/>
                </a:prstGeom>
              </p:spPr>
            </p:pic>
            <p:sp>
              <p:nvSpPr>
                <p:cNvPr id="52" name="Rectangle 51">
                  <a:extLst>
                    <a:ext uri="{FF2B5EF4-FFF2-40B4-BE49-F238E27FC236}">
                      <a16:creationId xmlns:a16="http://schemas.microsoft.com/office/drawing/2014/main" id="{1FF781DC-DE3F-174F-A245-360991472383}"/>
                    </a:ext>
                  </a:extLst>
                </p:cNvPr>
                <p:cNvSpPr/>
                <p:nvPr/>
              </p:nvSpPr>
              <p:spPr>
                <a:xfrm>
                  <a:off x="1445926" y="1439474"/>
                  <a:ext cx="1741434" cy="978898"/>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1" name="Group 30">
              <a:extLst>
                <a:ext uri="{FF2B5EF4-FFF2-40B4-BE49-F238E27FC236}">
                  <a16:creationId xmlns:a16="http://schemas.microsoft.com/office/drawing/2014/main" id="{30FF4489-DF96-CC4D-A67D-6ECEC482F681}"/>
                </a:ext>
              </a:extLst>
            </p:cNvPr>
            <p:cNvGrpSpPr/>
            <p:nvPr/>
          </p:nvGrpSpPr>
          <p:grpSpPr>
            <a:xfrm>
              <a:off x="5311247" y="1102241"/>
              <a:ext cx="1741434" cy="1669351"/>
              <a:chOff x="5948016" y="1156142"/>
              <a:chExt cx="1741434" cy="1669351"/>
            </a:xfrm>
          </p:grpSpPr>
          <p:sp>
            <p:nvSpPr>
              <p:cNvPr id="43" name="TextBox 42">
                <a:extLst>
                  <a:ext uri="{FF2B5EF4-FFF2-40B4-BE49-F238E27FC236}">
                    <a16:creationId xmlns:a16="http://schemas.microsoft.com/office/drawing/2014/main" id="{4FCCF5F1-E798-BC4B-8E39-21FA1E96A883}"/>
                  </a:ext>
                </a:extLst>
              </p:cNvPr>
              <p:cNvSpPr txBox="1"/>
              <p:nvPr/>
            </p:nvSpPr>
            <p:spPr>
              <a:xfrm>
                <a:off x="5948016" y="2425383"/>
                <a:ext cx="1741434" cy="400110"/>
              </a:xfrm>
              <a:prstGeom prst="rect">
                <a:avLst/>
              </a:prstGeom>
              <a:noFill/>
            </p:spPr>
            <p:txBody>
              <a:bodyPr wrap="square" rtlCol="0">
                <a:spAutoFit/>
              </a:bodyPr>
              <a:lstStyle/>
              <a:p>
                <a:r>
                  <a:rPr lang="en-US" sz="1000" dirty="0">
                    <a:latin typeface="Helvetica Neue" panose="02000503000000020004" pitchFamily="2" charset="0"/>
                    <a:ea typeface="Helvetica Neue" panose="02000503000000020004" pitchFamily="2" charset="0"/>
                    <a:cs typeface="Helvetica Neue" panose="02000503000000020004" pitchFamily="2" charset="0"/>
                  </a:rPr>
                  <a:t>Perform OCR on sections</a:t>
                </a:r>
              </a:p>
              <a:p>
                <a:pPr marL="171450" indent="-171450">
                  <a:buFontTx/>
                  <a:buChar char="-"/>
                </a:pPr>
                <a:endParaRPr lang="en-US" sz="1000" dirty="0">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44" name="Group 43">
                <a:extLst>
                  <a:ext uri="{FF2B5EF4-FFF2-40B4-BE49-F238E27FC236}">
                    <a16:creationId xmlns:a16="http://schemas.microsoft.com/office/drawing/2014/main" id="{0C6AB80E-8613-C644-A1D5-DBD7BC5BE1F3}"/>
                  </a:ext>
                </a:extLst>
              </p:cNvPr>
              <p:cNvGrpSpPr/>
              <p:nvPr/>
            </p:nvGrpSpPr>
            <p:grpSpPr>
              <a:xfrm>
                <a:off x="5948016" y="1418552"/>
                <a:ext cx="1741434" cy="1018863"/>
                <a:chOff x="5948016" y="1418552"/>
                <a:chExt cx="1741434" cy="1018863"/>
              </a:xfrm>
            </p:grpSpPr>
            <p:sp>
              <p:nvSpPr>
                <p:cNvPr id="46" name="Rectangle 45">
                  <a:extLst>
                    <a:ext uri="{FF2B5EF4-FFF2-40B4-BE49-F238E27FC236}">
                      <a16:creationId xmlns:a16="http://schemas.microsoft.com/office/drawing/2014/main" id="{371E5977-8F47-A240-ADFB-C97F4886CAB4}"/>
                    </a:ext>
                  </a:extLst>
                </p:cNvPr>
                <p:cNvSpPr/>
                <p:nvPr/>
              </p:nvSpPr>
              <p:spPr>
                <a:xfrm>
                  <a:off x="5948016" y="1439474"/>
                  <a:ext cx="1741434" cy="978898"/>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dirty="0" err="1"/>
                    <a:t>ç</a:t>
                  </a:r>
                  <a:endParaRPr lang="en-US" dirty="0"/>
                </a:p>
              </p:txBody>
            </p:sp>
            <p:pic>
              <p:nvPicPr>
                <p:cNvPr id="47" name="Picture 46">
                  <a:extLst>
                    <a:ext uri="{FF2B5EF4-FFF2-40B4-BE49-F238E27FC236}">
                      <a16:creationId xmlns:a16="http://schemas.microsoft.com/office/drawing/2014/main" id="{C6766347-CC47-BA43-B0FD-9C06C985F69B}"/>
                    </a:ext>
                  </a:extLst>
                </p:cNvPr>
                <p:cNvPicPr>
                  <a:picLocks noChangeAspect="1"/>
                </p:cNvPicPr>
                <p:nvPr/>
              </p:nvPicPr>
              <p:blipFill>
                <a:blip r:embed="rId4"/>
                <a:stretch>
                  <a:fillRect/>
                </a:stretch>
              </p:blipFill>
              <p:spPr>
                <a:xfrm>
                  <a:off x="6032573" y="1418552"/>
                  <a:ext cx="1572320" cy="1018863"/>
                </a:xfrm>
                <a:prstGeom prst="rect">
                  <a:avLst/>
                </a:prstGeom>
              </p:spPr>
            </p:pic>
          </p:grpSp>
          <p:sp>
            <p:nvSpPr>
              <p:cNvPr id="45" name="Rectangle 44">
                <a:extLst>
                  <a:ext uri="{FF2B5EF4-FFF2-40B4-BE49-F238E27FC236}">
                    <a16:creationId xmlns:a16="http://schemas.microsoft.com/office/drawing/2014/main" id="{ACD5AFB6-66F9-2B4D-826A-544EE66AFB0F}"/>
                  </a:ext>
                </a:extLst>
              </p:cNvPr>
              <p:cNvSpPr/>
              <p:nvPr/>
            </p:nvSpPr>
            <p:spPr>
              <a:xfrm>
                <a:off x="5948016" y="1156142"/>
                <a:ext cx="1741434" cy="276999"/>
              </a:xfrm>
              <a:prstGeom prst="rect">
                <a:avLst/>
              </a:prstGeom>
            </p:spPr>
            <p:txBody>
              <a:bodyPr wrap="square">
                <a:spAutoFit/>
              </a:bodyPr>
              <a:lstStyle/>
              <a:p>
                <a:pPr algn="ctr"/>
                <a:r>
                  <a:rPr lang="en-US" sz="1200" dirty="0">
                    <a:latin typeface="Helvetica Neue" panose="02000503000000020004" pitchFamily="2" charset="0"/>
                    <a:ea typeface="Helvetica Neue" panose="02000503000000020004" pitchFamily="2" charset="0"/>
                    <a:cs typeface="Helvetica Neue" panose="02000503000000020004" pitchFamily="2" charset="0"/>
                  </a:rPr>
                  <a:t>Tesseract</a:t>
                </a:r>
                <a:endParaRPr lang="en-US" dirty="0"/>
              </a:p>
            </p:txBody>
          </p:sp>
        </p:grpSp>
        <p:grpSp>
          <p:nvGrpSpPr>
            <p:cNvPr id="32" name="Group 31">
              <a:extLst>
                <a:ext uri="{FF2B5EF4-FFF2-40B4-BE49-F238E27FC236}">
                  <a16:creationId xmlns:a16="http://schemas.microsoft.com/office/drawing/2014/main" id="{11F17575-D04B-8944-869D-E1D27B7E3038}"/>
                </a:ext>
              </a:extLst>
            </p:cNvPr>
            <p:cNvGrpSpPr/>
            <p:nvPr/>
          </p:nvGrpSpPr>
          <p:grpSpPr>
            <a:xfrm>
              <a:off x="3024819" y="1102241"/>
              <a:ext cx="2206789" cy="1816228"/>
              <a:chOff x="3495599" y="1156142"/>
              <a:chExt cx="2206789" cy="1816228"/>
            </a:xfrm>
          </p:grpSpPr>
          <p:sp>
            <p:nvSpPr>
              <p:cNvPr id="38" name="TextBox 37">
                <a:extLst>
                  <a:ext uri="{FF2B5EF4-FFF2-40B4-BE49-F238E27FC236}">
                    <a16:creationId xmlns:a16="http://schemas.microsoft.com/office/drawing/2014/main" id="{7B5BF08A-3198-4E41-9993-A30100F8FD50}"/>
                  </a:ext>
                </a:extLst>
              </p:cNvPr>
              <p:cNvSpPr txBox="1"/>
              <p:nvPr/>
            </p:nvSpPr>
            <p:spPr>
              <a:xfrm>
                <a:off x="3495599" y="2418372"/>
                <a:ext cx="2206789" cy="553998"/>
              </a:xfrm>
              <a:prstGeom prst="rect">
                <a:avLst/>
              </a:prstGeom>
              <a:noFill/>
            </p:spPr>
            <p:txBody>
              <a:bodyPr wrap="square" rtlCol="0">
                <a:spAutoFit/>
              </a:bodyPr>
              <a:lstStyle/>
              <a:p>
                <a:r>
                  <a:rPr lang="en-US" sz="1000" dirty="0">
                    <a:latin typeface="Helvetica Neue" panose="02000503000000020004" pitchFamily="2" charset="0"/>
                    <a:ea typeface="Helvetica Neue" panose="02000503000000020004" pitchFamily="2" charset="0"/>
                    <a:cs typeface="Helvetica Neue" panose="02000503000000020004" pitchFamily="2" charset="0"/>
                  </a:rPr>
                  <a:t>- </a:t>
                </a:r>
                <a:r>
                  <a:rPr lang="en-US" sz="1000" dirty="0" err="1">
                    <a:latin typeface="Helvetica Neue" panose="02000503000000020004" pitchFamily="2" charset="0"/>
                    <a:ea typeface="Helvetica Neue" panose="02000503000000020004" pitchFamily="2" charset="0"/>
                    <a:cs typeface="Helvetica Neue" panose="02000503000000020004" pitchFamily="2" charset="0"/>
                  </a:rPr>
                  <a:t>Normalisation</a:t>
                </a:r>
                <a:r>
                  <a:rPr lang="en-US" sz="1000" dirty="0">
                    <a:latin typeface="Helvetica Neue" panose="02000503000000020004" pitchFamily="2" charset="0"/>
                    <a:ea typeface="Helvetica Neue" panose="02000503000000020004" pitchFamily="2" charset="0"/>
                    <a:cs typeface="Helvetica Neue" panose="02000503000000020004" pitchFamily="2" charset="0"/>
                  </a:rPr>
                  <a:t> and </a:t>
                </a:r>
                <a:r>
                  <a:rPr lang="en-US" sz="1000" dirty="0" err="1">
                    <a:latin typeface="Helvetica Neue" panose="02000503000000020004" pitchFamily="2" charset="0"/>
                    <a:ea typeface="Helvetica Neue" panose="02000503000000020004" pitchFamily="2" charset="0"/>
                    <a:cs typeface="Helvetica Neue" panose="02000503000000020004" pitchFamily="2" charset="0"/>
                  </a:rPr>
                  <a:t>Binarisation</a:t>
                </a:r>
                <a:endParaRPr lang="en-US" sz="1000" dirty="0">
                  <a:latin typeface="Helvetica Neue" panose="02000503000000020004" pitchFamily="2" charset="0"/>
                  <a:ea typeface="Helvetica Neue" panose="02000503000000020004" pitchFamily="2" charset="0"/>
                  <a:cs typeface="Helvetica Neue" panose="02000503000000020004" pitchFamily="2" charset="0"/>
                </a:endParaRPr>
              </a:p>
              <a:p>
                <a:r>
                  <a:rPr lang="en-US" sz="1000" dirty="0">
                    <a:latin typeface="Helvetica Neue" panose="02000503000000020004" pitchFamily="2" charset="0"/>
                    <a:ea typeface="Helvetica Neue" panose="02000503000000020004" pitchFamily="2" charset="0"/>
                    <a:cs typeface="Helvetica Neue" panose="02000503000000020004" pitchFamily="2" charset="0"/>
                  </a:rPr>
                  <a:t>- Split paper into sections [body,   </a:t>
                </a:r>
              </a:p>
              <a:p>
                <a:r>
                  <a:rPr lang="en-US" sz="1000" dirty="0">
                    <a:latin typeface="Helvetica Neue" panose="02000503000000020004" pitchFamily="2" charset="0"/>
                    <a:ea typeface="Helvetica Neue" panose="02000503000000020004" pitchFamily="2" charset="0"/>
                    <a:cs typeface="Helvetica Neue" panose="02000503000000020004" pitchFamily="2" charset="0"/>
                  </a:rPr>
                  <a:t>   heading, subheading]</a:t>
                </a:r>
              </a:p>
            </p:txBody>
          </p:sp>
          <p:sp>
            <p:nvSpPr>
              <p:cNvPr id="39" name="Rectangle 38">
                <a:extLst>
                  <a:ext uri="{FF2B5EF4-FFF2-40B4-BE49-F238E27FC236}">
                    <a16:creationId xmlns:a16="http://schemas.microsoft.com/office/drawing/2014/main" id="{E33C9948-6434-204B-98DF-88EA587CC319}"/>
                  </a:ext>
                </a:extLst>
              </p:cNvPr>
              <p:cNvSpPr/>
              <p:nvPr/>
            </p:nvSpPr>
            <p:spPr>
              <a:xfrm>
                <a:off x="3659795" y="1156142"/>
                <a:ext cx="1741434" cy="276999"/>
              </a:xfrm>
              <a:prstGeom prst="rect">
                <a:avLst/>
              </a:prstGeom>
            </p:spPr>
            <p:txBody>
              <a:bodyPr wrap="square">
                <a:spAutoFit/>
              </a:bodyPr>
              <a:lstStyle/>
              <a:p>
                <a:pPr algn="ctr"/>
                <a:r>
                  <a:rPr lang="en-US" sz="1200" dirty="0">
                    <a:latin typeface="Helvetica Neue" panose="02000503000000020004" pitchFamily="2" charset="0"/>
                    <a:ea typeface="Helvetica Neue" panose="02000503000000020004" pitchFamily="2" charset="0"/>
                    <a:cs typeface="Helvetica Neue" panose="02000503000000020004" pitchFamily="2" charset="0"/>
                  </a:rPr>
                  <a:t>Kraken</a:t>
                </a:r>
                <a:endParaRPr lang="en-US" dirty="0"/>
              </a:p>
            </p:txBody>
          </p:sp>
          <p:grpSp>
            <p:nvGrpSpPr>
              <p:cNvPr id="40" name="Group 39">
                <a:extLst>
                  <a:ext uri="{FF2B5EF4-FFF2-40B4-BE49-F238E27FC236}">
                    <a16:creationId xmlns:a16="http://schemas.microsoft.com/office/drawing/2014/main" id="{AD1DDB36-FB8C-6C4E-BADA-1ABD2C1D0B94}"/>
                  </a:ext>
                </a:extLst>
              </p:cNvPr>
              <p:cNvGrpSpPr/>
              <p:nvPr/>
            </p:nvGrpSpPr>
            <p:grpSpPr>
              <a:xfrm>
                <a:off x="3659795" y="1439474"/>
                <a:ext cx="1741434" cy="978898"/>
                <a:chOff x="3659795" y="1439474"/>
                <a:chExt cx="1741434" cy="978898"/>
              </a:xfrm>
            </p:grpSpPr>
            <p:sp>
              <p:nvSpPr>
                <p:cNvPr id="41" name="Rectangle 40">
                  <a:extLst>
                    <a:ext uri="{FF2B5EF4-FFF2-40B4-BE49-F238E27FC236}">
                      <a16:creationId xmlns:a16="http://schemas.microsoft.com/office/drawing/2014/main" id="{2BD69CC8-85A7-7842-93F5-B2AC789D0E4F}"/>
                    </a:ext>
                  </a:extLst>
                </p:cNvPr>
                <p:cNvSpPr/>
                <p:nvPr/>
              </p:nvSpPr>
              <p:spPr>
                <a:xfrm>
                  <a:off x="3659795" y="1439474"/>
                  <a:ext cx="1741434" cy="978898"/>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FC267062-4175-994C-B9D6-31C2440DA9AE}"/>
                    </a:ext>
                  </a:extLst>
                </p:cNvPr>
                <p:cNvPicPr>
                  <a:picLocks noChangeAspect="1"/>
                </p:cNvPicPr>
                <p:nvPr/>
              </p:nvPicPr>
              <p:blipFill>
                <a:blip r:embed="rId5"/>
                <a:stretch>
                  <a:fillRect/>
                </a:stretch>
              </p:blipFill>
              <p:spPr>
                <a:xfrm>
                  <a:off x="4126318" y="1504897"/>
                  <a:ext cx="781682" cy="876546"/>
                </a:xfrm>
                <a:prstGeom prst="rect">
                  <a:avLst/>
                </a:prstGeom>
              </p:spPr>
            </p:pic>
          </p:grpSp>
        </p:grpSp>
        <p:cxnSp>
          <p:nvCxnSpPr>
            <p:cNvPr id="33" name="Straight Arrow Connector 32">
              <a:extLst>
                <a:ext uri="{FF2B5EF4-FFF2-40B4-BE49-F238E27FC236}">
                  <a16:creationId xmlns:a16="http://schemas.microsoft.com/office/drawing/2014/main" id="{C83830D2-198C-0C40-B8EB-0150C0668743}"/>
                </a:ext>
              </a:extLst>
            </p:cNvPr>
            <p:cNvCxnSpPr>
              <a:stCxn id="52" idx="3"/>
              <a:endCxn id="41" idx="1"/>
            </p:cNvCxnSpPr>
            <p:nvPr/>
          </p:nvCxnSpPr>
          <p:spPr>
            <a:xfrm>
              <a:off x="2808218" y="1875022"/>
              <a:ext cx="38079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C9D3CACA-7F8E-3F47-8BC2-3A742D979619}"/>
                </a:ext>
              </a:extLst>
            </p:cNvPr>
            <p:cNvCxnSpPr>
              <a:cxnSpLocks/>
              <a:stCxn id="41" idx="3"/>
              <a:endCxn id="46" idx="1"/>
            </p:cNvCxnSpPr>
            <p:nvPr/>
          </p:nvCxnSpPr>
          <p:spPr>
            <a:xfrm>
              <a:off x="4930449" y="1875022"/>
              <a:ext cx="38079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35" name="Group 34">
              <a:extLst>
                <a:ext uri="{FF2B5EF4-FFF2-40B4-BE49-F238E27FC236}">
                  <a16:creationId xmlns:a16="http://schemas.microsoft.com/office/drawing/2014/main" id="{3AC8897C-055F-1645-AFE0-9F2C7442C12B}"/>
                </a:ext>
              </a:extLst>
            </p:cNvPr>
            <p:cNvGrpSpPr/>
            <p:nvPr/>
          </p:nvGrpSpPr>
          <p:grpSpPr>
            <a:xfrm>
              <a:off x="54181" y="1426811"/>
              <a:ext cx="1012603" cy="461665"/>
              <a:chOff x="43030" y="1426811"/>
              <a:chExt cx="1012603" cy="461665"/>
            </a:xfrm>
          </p:grpSpPr>
          <p:cxnSp>
            <p:nvCxnSpPr>
              <p:cNvPr id="36" name="Straight Arrow Connector 35">
                <a:extLst>
                  <a:ext uri="{FF2B5EF4-FFF2-40B4-BE49-F238E27FC236}">
                    <a16:creationId xmlns:a16="http://schemas.microsoft.com/office/drawing/2014/main" id="{FB7995DF-C683-5541-80E3-F3EAA5871A78}"/>
                  </a:ext>
                </a:extLst>
              </p:cNvPr>
              <p:cNvCxnSpPr>
                <a:cxnSpLocks/>
                <a:endCxn id="52" idx="1"/>
              </p:cNvCxnSpPr>
              <p:nvPr/>
            </p:nvCxnSpPr>
            <p:spPr>
              <a:xfrm>
                <a:off x="43030" y="1875022"/>
                <a:ext cx="10126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7" name="TextBox 36">
                <a:extLst>
                  <a:ext uri="{FF2B5EF4-FFF2-40B4-BE49-F238E27FC236}">
                    <a16:creationId xmlns:a16="http://schemas.microsoft.com/office/drawing/2014/main" id="{2368D39C-62A6-F04A-AA75-A9D2E66FB217}"/>
                  </a:ext>
                </a:extLst>
              </p:cNvPr>
              <p:cNvSpPr txBox="1"/>
              <p:nvPr/>
            </p:nvSpPr>
            <p:spPr>
              <a:xfrm>
                <a:off x="43030" y="1426811"/>
                <a:ext cx="832288" cy="461665"/>
              </a:xfrm>
              <a:prstGeom prst="rect">
                <a:avLst/>
              </a:prstGeom>
              <a:noFill/>
            </p:spPr>
            <p:txBody>
              <a:bodyPr wrap="square" rtlCol="0">
                <a:spAutoFit/>
              </a:bodyPr>
              <a:lstStyle/>
              <a:p>
                <a:pPr algn="ctr"/>
                <a:r>
                  <a:rPr lang="en-US" sz="1200" dirty="0">
                    <a:latin typeface="Helvetica Neue" panose="02000503000000020004" pitchFamily="2" charset="0"/>
                    <a:ea typeface="Helvetica Neue" panose="02000503000000020004" pitchFamily="2" charset="0"/>
                    <a:cs typeface="Helvetica Neue" panose="02000503000000020004" pitchFamily="2" charset="0"/>
                  </a:rPr>
                  <a:t>NZCGMJ</a:t>
                </a:r>
              </a:p>
              <a:p>
                <a:pPr algn="ctr"/>
                <a:r>
                  <a:rPr lang="en-US" sz="1200" dirty="0">
                    <a:latin typeface="Helvetica Neue" panose="02000503000000020004" pitchFamily="2" charset="0"/>
                    <a:ea typeface="Helvetica Neue" panose="02000503000000020004" pitchFamily="2" charset="0"/>
                    <a:cs typeface="Helvetica Neue" panose="02000503000000020004" pitchFamily="2" charset="0"/>
                  </a:rPr>
                  <a:t>Issue</a:t>
                </a:r>
              </a:p>
            </p:txBody>
          </p:sp>
        </p:grpSp>
      </p:grpSp>
      <p:cxnSp>
        <p:nvCxnSpPr>
          <p:cNvPr id="55" name="Straight Arrow Connector 54">
            <a:extLst>
              <a:ext uri="{FF2B5EF4-FFF2-40B4-BE49-F238E27FC236}">
                <a16:creationId xmlns:a16="http://schemas.microsoft.com/office/drawing/2014/main" id="{03A440EC-29F3-E24B-82AD-CE8695376EC9}"/>
              </a:ext>
            </a:extLst>
          </p:cNvPr>
          <p:cNvCxnSpPr>
            <a:cxnSpLocks/>
            <a:stCxn id="46" idx="3"/>
            <a:endCxn id="27" idx="1"/>
          </p:cNvCxnSpPr>
          <p:nvPr/>
        </p:nvCxnSpPr>
        <p:spPr>
          <a:xfrm>
            <a:off x="7463432" y="3479536"/>
            <a:ext cx="34242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6" name="Straight Arrow Connector 55">
            <a:extLst>
              <a:ext uri="{FF2B5EF4-FFF2-40B4-BE49-F238E27FC236}">
                <a16:creationId xmlns:a16="http://schemas.microsoft.com/office/drawing/2014/main" id="{31D9FA2E-CA61-2641-A977-8E354666A357}"/>
              </a:ext>
            </a:extLst>
          </p:cNvPr>
          <p:cNvCxnSpPr>
            <a:cxnSpLocks/>
            <a:stCxn id="27" idx="3"/>
            <a:endCxn id="62" idx="1"/>
          </p:cNvCxnSpPr>
          <p:nvPr/>
        </p:nvCxnSpPr>
        <p:spPr>
          <a:xfrm>
            <a:off x="9547286" y="3485447"/>
            <a:ext cx="34942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57" name="Group 56">
            <a:extLst>
              <a:ext uri="{FF2B5EF4-FFF2-40B4-BE49-F238E27FC236}">
                <a16:creationId xmlns:a16="http://schemas.microsoft.com/office/drawing/2014/main" id="{98E9759F-8446-0641-AF61-3F878F9DB460}"/>
              </a:ext>
            </a:extLst>
          </p:cNvPr>
          <p:cNvGrpSpPr/>
          <p:nvPr/>
        </p:nvGrpSpPr>
        <p:grpSpPr>
          <a:xfrm>
            <a:off x="9896712" y="3003541"/>
            <a:ext cx="1784770" cy="1227787"/>
            <a:chOff x="9645252" y="1138221"/>
            <a:chExt cx="1784770" cy="1227787"/>
          </a:xfrm>
        </p:grpSpPr>
        <p:grpSp>
          <p:nvGrpSpPr>
            <p:cNvPr id="58" name="Group 57">
              <a:extLst>
                <a:ext uri="{FF2B5EF4-FFF2-40B4-BE49-F238E27FC236}">
                  <a16:creationId xmlns:a16="http://schemas.microsoft.com/office/drawing/2014/main" id="{B4D741A4-BF88-444E-A01E-D825024B9FA5}"/>
                </a:ext>
              </a:extLst>
            </p:cNvPr>
            <p:cNvGrpSpPr/>
            <p:nvPr/>
          </p:nvGrpSpPr>
          <p:grpSpPr>
            <a:xfrm>
              <a:off x="9645252" y="1138221"/>
              <a:ext cx="1762468" cy="1227787"/>
              <a:chOff x="7453770" y="1410839"/>
              <a:chExt cx="1762468" cy="1227787"/>
            </a:xfrm>
          </p:grpSpPr>
          <p:sp>
            <p:nvSpPr>
              <p:cNvPr id="61" name="TextBox 60">
                <a:extLst>
                  <a:ext uri="{FF2B5EF4-FFF2-40B4-BE49-F238E27FC236}">
                    <a16:creationId xmlns:a16="http://schemas.microsoft.com/office/drawing/2014/main" id="{DD81B486-157E-8242-A174-00802D4940C2}"/>
                  </a:ext>
                </a:extLst>
              </p:cNvPr>
              <p:cNvSpPr txBox="1"/>
              <p:nvPr/>
            </p:nvSpPr>
            <p:spPr>
              <a:xfrm>
                <a:off x="7453770" y="2392405"/>
                <a:ext cx="1762468" cy="246221"/>
              </a:xfrm>
              <a:prstGeom prst="rect">
                <a:avLst/>
              </a:prstGeom>
              <a:noFill/>
            </p:spPr>
            <p:txBody>
              <a:bodyPr wrap="square" rtlCol="0">
                <a:spAutoFit/>
              </a:bodyPr>
              <a:lstStyle/>
              <a:p>
                <a:pPr algn="ctr"/>
                <a:r>
                  <a:rPr lang="en-US" sz="1000" dirty="0">
                    <a:latin typeface="Helvetica Neue" panose="02000503000000020004" pitchFamily="2" charset="0"/>
                    <a:ea typeface="Helvetica Neue" panose="02000503000000020004" pitchFamily="2" charset="0"/>
                    <a:cs typeface="Helvetica Neue" panose="02000503000000020004" pitchFamily="2" charset="0"/>
                  </a:rPr>
                  <a:t>Store in cloud storage</a:t>
                </a:r>
              </a:p>
            </p:txBody>
          </p:sp>
          <p:sp>
            <p:nvSpPr>
              <p:cNvPr id="62" name="Rectangle 61">
                <a:extLst>
                  <a:ext uri="{FF2B5EF4-FFF2-40B4-BE49-F238E27FC236}">
                    <a16:creationId xmlns:a16="http://schemas.microsoft.com/office/drawing/2014/main" id="{EE18C1BA-FFAA-D74E-AA92-61B7E9FE2CAF}"/>
                  </a:ext>
                </a:extLst>
              </p:cNvPr>
              <p:cNvSpPr/>
              <p:nvPr/>
            </p:nvSpPr>
            <p:spPr>
              <a:xfrm>
                <a:off x="7453770" y="1410839"/>
                <a:ext cx="1741434" cy="978898"/>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grpSp>
        <p:pic>
          <p:nvPicPr>
            <p:cNvPr id="59" name="Picture 58">
              <a:extLst>
                <a:ext uri="{FF2B5EF4-FFF2-40B4-BE49-F238E27FC236}">
                  <a16:creationId xmlns:a16="http://schemas.microsoft.com/office/drawing/2014/main" id="{050A311F-B3AB-AC43-89CB-CBB6A5CA119F}"/>
                </a:ext>
              </a:extLst>
            </p:cNvPr>
            <p:cNvPicPr>
              <a:picLocks noChangeAspect="1"/>
            </p:cNvPicPr>
            <p:nvPr/>
          </p:nvPicPr>
          <p:blipFill>
            <a:blip r:embed="rId6"/>
            <a:stretch>
              <a:fillRect/>
            </a:stretch>
          </p:blipFill>
          <p:spPr>
            <a:xfrm>
              <a:off x="9757085" y="1337106"/>
              <a:ext cx="464847" cy="560551"/>
            </a:xfrm>
            <a:prstGeom prst="rect">
              <a:avLst/>
            </a:prstGeom>
          </p:spPr>
        </p:pic>
        <p:pic>
          <p:nvPicPr>
            <p:cNvPr id="60" name="Picture 59">
              <a:extLst>
                <a:ext uri="{FF2B5EF4-FFF2-40B4-BE49-F238E27FC236}">
                  <a16:creationId xmlns:a16="http://schemas.microsoft.com/office/drawing/2014/main" id="{99726806-F966-2D48-9973-FE38C070966D}"/>
                </a:ext>
              </a:extLst>
            </p:cNvPr>
            <p:cNvPicPr>
              <a:picLocks noChangeAspect="1"/>
            </p:cNvPicPr>
            <p:nvPr/>
          </p:nvPicPr>
          <p:blipFill>
            <a:blip r:embed="rId7"/>
            <a:stretch>
              <a:fillRect/>
            </a:stretch>
          </p:blipFill>
          <p:spPr>
            <a:xfrm>
              <a:off x="10290950" y="1367331"/>
              <a:ext cx="1139072" cy="498913"/>
            </a:xfrm>
            <a:prstGeom prst="rect">
              <a:avLst/>
            </a:prstGeom>
          </p:spPr>
        </p:pic>
      </p:grpSp>
      <p:sp>
        <p:nvSpPr>
          <p:cNvPr id="63" name="TextBox 62">
            <a:extLst>
              <a:ext uri="{FF2B5EF4-FFF2-40B4-BE49-F238E27FC236}">
                <a16:creationId xmlns:a16="http://schemas.microsoft.com/office/drawing/2014/main" id="{D3A29644-1176-AA4B-8F42-9A1ECDA7568D}"/>
              </a:ext>
            </a:extLst>
          </p:cNvPr>
          <p:cNvSpPr txBox="1"/>
          <p:nvPr/>
        </p:nvSpPr>
        <p:spPr>
          <a:xfrm>
            <a:off x="464932" y="1898291"/>
            <a:ext cx="4863498" cy="307777"/>
          </a:xfrm>
          <a:prstGeom prst="rect">
            <a:avLst/>
          </a:prstGeom>
          <a:noFill/>
        </p:spPr>
        <p:txBody>
          <a:bodyPr wrap="square" rtlCol="0">
            <a:spAutoFit/>
          </a:bodyPr>
          <a:lstStyle/>
          <a:p>
            <a:r>
              <a:rPr lang="en-US" sz="1400" b="1" dirty="0">
                <a:latin typeface="Verdana" panose="020B0604030504040204" pitchFamily="34" charset="0"/>
                <a:ea typeface="Verdana" panose="020B0604030504040204" pitchFamily="34" charset="0"/>
                <a:cs typeface="Verdana" panose="020B0604030504040204" pitchFamily="34" charset="0"/>
              </a:rPr>
              <a:t>Singularity/Docker Pipeline</a:t>
            </a:r>
          </a:p>
        </p:txBody>
      </p:sp>
    </p:spTree>
    <p:extLst>
      <p:ext uri="{BB962C8B-B14F-4D97-AF65-F5344CB8AC3E}">
        <p14:creationId xmlns:p14="http://schemas.microsoft.com/office/powerpoint/2010/main" val="787555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BEFD3F43-6A4E-5345-8648-499F5C8D6927}"/>
              </a:ext>
            </a:extLst>
          </p:cNvPr>
          <p:cNvSpPr txBox="1"/>
          <p:nvPr/>
        </p:nvSpPr>
        <p:spPr>
          <a:xfrm>
            <a:off x="131940" y="161321"/>
            <a:ext cx="11831459" cy="307777"/>
          </a:xfrm>
          <a:prstGeom prst="rect">
            <a:avLst/>
          </a:prstGeom>
          <a:noFill/>
        </p:spPr>
        <p:txBody>
          <a:bodyPr wrap="square" rtlCol="0">
            <a:spAutoFit/>
          </a:bodyPr>
          <a:lstStyle/>
          <a:p>
            <a:pPr algn="ctr"/>
            <a:r>
              <a:rPr lang="en-NZ" sz="1400" b="1" dirty="0">
                <a:latin typeface="Verdana" panose="020B0604030504040204" pitchFamily="34" charset="0"/>
                <a:ea typeface="Verdana" panose="020B0604030504040204" pitchFamily="34" charset="0"/>
                <a:cs typeface="Verdana" panose="020B0604030504040204" pitchFamily="34" charset="0"/>
              </a:rPr>
              <a:t>Machine Learning for Reading Full Form Chinese Characters in Historical NZ Newspapers</a:t>
            </a:r>
            <a:r>
              <a:rPr lang="en-US" sz="1400" b="1" dirty="0">
                <a:latin typeface="Verdana" panose="020B0604030504040204" pitchFamily="34" charset="0"/>
                <a:ea typeface="Verdana" panose="020B0604030504040204" pitchFamily="34" charset="0"/>
                <a:cs typeface="Verdana" panose="020B0604030504040204" pitchFamily="34" charset="0"/>
              </a:rPr>
              <a:t> </a:t>
            </a:r>
          </a:p>
        </p:txBody>
      </p:sp>
      <p:cxnSp>
        <p:nvCxnSpPr>
          <p:cNvPr id="21" name="Straight Connector 20">
            <a:extLst>
              <a:ext uri="{FF2B5EF4-FFF2-40B4-BE49-F238E27FC236}">
                <a16:creationId xmlns:a16="http://schemas.microsoft.com/office/drawing/2014/main" id="{179D4921-2776-374A-81C0-1BEB0CE6CF03}"/>
              </a:ext>
            </a:extLst>
          </p:cNvPr>
          <p:cNvCxnSpPr>
            <a:cxnSpLocks/>
          </p:cNvCxnSpPr>
          <p:nvPr/>
        </p:nvCxnSpPr>
        <p:spPr>
          <a:xfrm>
            <a:off x="228601" y="501181"/>
            <a:ext cx="11734798" cy="0"/>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64" name="TextBox 63">
            <a:extLst>
              <a:ext uri="{FF2B5EF4-FFF2-40B4-BE49-F238E27FC236}">
                <a16:creationId xmlns:a16="http://schemas.microsoft.com/office/drawing/2014/main" id="{6FEFCB70-7E20-3C4D-9984-629A5474EB18}"/>
              </a:ext>
            </a:extLst>
          </p:cNvPr>
          <p:cNvSpPr txBox="1"/>
          <p:nvPr/>
        </p:nvSpPr>
        <p:spPr>
          <a:xfrm>
            <a:off x="131940" y="539257"/>
            <a:ext cx="11831459" cy="276999"/>
          </a:xfrm>
          <a:prstGeom prst="rect">
            <a:avLst/>
          </a:prstGeom>
          <a:noFill/>
        </p:spPr>
        <p:txBody>
          <a:bodyPr wrap="square" rtlCol="0">
            <a:spAutoFit/>
          </a:bodyPr>
          <a:lstStyle/>
          <a:p>
            <a:pPr algn="ctr"/>
            <a:r>
              <a:rPr lang="en-GB" sz="1200" dirty="0">
                <a:latin typeface="Verdana" panose="020B0604030504040204" pitchFamily="34" charset="0"/>
                <a:ea typeface="Verdana" panose="020B0604030504040204" pitchFamily="34" charset="0"/>
                <a:cs typeface="Verdana" panose="020B0604030504040204" pitchFamily="34" charset="0"/>
              </a:rPr>
              <a:t>Unsupervised Learning for Clustering Analysis</a:t>
            </a:r>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65" name="Rectangle 64">
            <a:extLst>
              <a:ext uri="{FF2B5EF4-FFF2-40B4-BE49-F238E27FC236}">
                <a16:creationId xmlns:a16="http://schemas.microsoft.com/office/drawing/2014/main" id="{29AC9941-328D-F942-8AA0-D122AD4479A3}"/>
              </a:ext>
            </a:extLst>
          </p:cNvPr>
          <p:cNvSpPr/>
          <p:nvPr/>
        </p:nvSpPr>
        <p:spPr>
          <a:xfrm>
            <a:off x="3788387" y="1181259"/>
            <a:ext cx="1085850" cy="538373"/>
          </a:xfrm>
          <a:prstGeom prst="rect">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Encoder</a:t>
            </a:r>
          </a:p>
        </p:txBody>
      </p:sp>
      <p:sp>
        <p:nvSpPr>
          <p:cNvPr id="66" name="Rectangle 65">
            <a:extLst>
              <a:ext uri="{FF2B5EF4-FFF2-40B4-BE49-F238E27FC236}">
                <a16:creationId xmlns:a16="http://schemas.microsoft.com/office/drawing/2014/main" id="{18DF45A1-8753-384E-9152-26A1DF43678C}"/>
              </a:ext>
            </a:extLst>
          </p:cNvPr>
          <p:cNvSpPr/>
          <p:nvPr/>
        </p:nvSpPr>
        <p:spPr>
          <a:xfrm>
            <a:off x="8368589" y="1181259"/>
            <a:ext cx="1085850" cy="538373"/>
          </a:xfrm>
          <a:prstGeom prst="rect">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Decoder</a:t>
            </a:r>
          </a:p>
        </p:txBody>
      </p:sp>
      <p:graphicFrame>
        <p:nvGraphicFramePr>
          <p:cNvPr id="2" name="Table 1">
            <a:extLst>
              <a:ext uri="{FF2B5EF4-FFF2-40B4-BE49-F238E27FC236}">
                <a16:creationId xmlns:a16="http://schemas.microsoft.com/office/drawing/2014/main" id="{18301F1E-4163-054A-8832-E4A069471B4D}"/>
              </a:ext>
            </a:extLst>
          </p:cNvPr>
          <p:cNvGraphicFramePr>
            <a:graphicFrameLocks noGrp="1"/>
          </p:cNvGraphicFramePr>
          <p:nvPr>
            <p:extLst>
              <p:ext uri="{D42A27DB-BD31-4B8C-83A1-F6EECF244321}">
                <p14:modId xmlns:p14="http://schemas.microsoft.com/office/powerpoint/2010/main" val="1937356932"/>
              </p:ext>
            </p:extLst>
          </p:nvPr>
        </p:nvGraphicFramePr>
        <p:xfrm>
          <a:off x="6556756" y="1130407"/>
          <a:ext cx="416560" cy="64008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3531933847"/>
                    </a:ext>
                  </a:extLst>
                </a:gridCol>
                <a:gridCol w="208280">
                  <a:extLst>
                    <a:ext uri="{9D8B030D-6E8A-4147-A177-3AD203B41FA5}">
                      <a16:colId xmlns:a16="http://schemas.microsoft.com/office/drawing/2014/main" val="1124333291"/>
                    </a:ext>
                  </a:extLst>
                </a:gridCol>
              </a:tblGrid>
              <a:tr h="0">
                <a:tc>
                  <a:txBody>
                    <a:bodyPr/>
                    <a:lstStyle/>
                    <a:p>
                      <a:endParaRPr lang="en-US" sz="800" dirty="0"/>
                    </a:p>
                  </a:txBody>
                  <a:tcPr/>
                </a:tc>
                <a:tc>
                  <a:txBody>
                    <a:bodyPr/>
                    <a:lstStyle/>
                    <a:p>
                      <a:endParaRPr lang="en-US" sz="800"/>
                    </a:p>
                  </a:txBody>
                  <a:tcPr/>
                </a:tc>
                <a:extLst>
                  <a:ext uri="{0D108BD9-81ED-4DB2-BD59-A6C34878D82A}">
                    <a16:rowId xmlns:a16="http://schemas.microsoft.com/office/drawing/2014/main" val="256988365"/>
                  </a:ext>
                </a:extLst>
              </a:tr>
              <a:tr h="0">
                <a:tc>
                  <a:txBody>
                    <a:bodyPr/>
                    <a:lstStyle/>
                    <a:p>
                      <a:endParaRPr lang="en-US" sz="800"/>
                    </a:p>
                  </a:txBody>
                  <a:tcPr/>
                </a:tc>
                <a:tc>
                  <a:txBody>
                    <a:bodyPr/>
                    <a:lstStyle/>
                    <a:p>
                      <a:endParaRPr lang="en-US" sz="800" dirty="0"/>
                    </a:p>
                  </a:txBody>
                  <a:tcPr/>
                </a:tc>
                <a:extLst>
                  <a:ext uri="{0D108BD9-81ED-4DB2-BD59-A6C34878D82A}">
                    <a16:rowId xmlns:a16="http://schemas.microsoft.com/office/drawing/2014/main" val="1129184969"/>
                  </a:ext>
                </a:extLst>
              </a:tr>
              <a:tr h="0">
                <a:tc>
                  <a:txBody>
                    <a:bodyPr/>
                    <a:lstStyle/>
                    <a:p>
                      <a:endParaRPr lang="en-US" sz="800"/>
                    </a:p>
                  </a:txBody>
                  <a:tcPr/>
                </a:tc>
                <a:tc>
                  <a:txBody>
                    <a:bodyPr/>
                    <a:lstStyle/>
                    <a:p>
                      <a:endParaRPr lang="en-US" sz="800" dirty="0"/>
                    </a:p>
                  </a:txBody>
                  <a:tcPr/>
                </a:tc>
                <a:extLst>
                  <a:ext uri="{0D108BD9-81ED-4DB2-BD59-A6C34878D82A}">
                    <a16:rowId xmlns:a16="http://schemas.microsoft.com/office/drawing/2014/main" val="2503098475"/>
                  </a:ext>
                </a:extLst>
              </a:tr>
            </a:tbl>
          </a:graphicData>
        </a:graphic>
      </p:graphicFrame>
      <p:cxnSp>
        <p:nvCxnSpPr>
          <p:cNvPr id="4" name="Straight Arrow Connector 3">
            <a:extLst>
              <a:ext uri="{FF2B5EF4-FFF2-40B4-BE49-F238E27FC236}">
                <a16:creationId xmlns:a16="http://schemas.microsoft.com/office/drawing/2014/main" id="{E3C669BB-20ED-4440-8737-8A6A2E1BE6DA}"/>
              </a:ext>
            </a:extLst>
          </p:cNvPr>
          <p:cNvCxnSpPr>
            <a:stCxn id="65" idx="3"/>
            <a:endCxn id="2" idx="1"/>
          </p:cNvCxnSpPr>
          <p:nvPr/>
        </p:nvCxnSpPr>
        <p:spPr>
          <a:xfrm>
            <a:off x="4874237" y="1450446"/>
            <a:ext cx="1682519" cy="1"/>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0062F8F6-314D-2240-A193-5FEA37631A09}"/>
              </a:ext>
            </a:extLst>
          </p:cNvPr>
          <p:cNvCxnSpPr>
            <a:cxnSpLocks/>
            <a:stCxn id="2" idx="3"/>
            <a:endCxn id="66" idx="1"/>
          </p:cNvCxnSpPr>
          <p:nvPr/>
        </p:nvCxnSpPr>
        <p:spPr>
          <a:xfrm flipV="1">
            <a:off x="6973316" y="1450446"/>
            <a:ext cx="1395273"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70" name="TextBox 69">
            <a:extLst>
              <a:ext uri="{FF2B5EF4-FFF2-40B4-BE49-F238E27FC236}">
                <a16:creationId xmlns:a16="http://schemas.microsoft.com/office/drawing/2014/main" id="{36725223-C14C-104B-83B8-91A7C25C85C3}"/>
              </a:ext>
            </a:extLst>
          </p:cNvPr>
          <p:cNvSpPr txBox="1"/>
          <p:nvPr/>
        </p:nvSpPr>
        <p:spPr>
          <a:xfrm>
            <a:off x="5675511" y="1837375"/>
            <a:ext cx="2206789" cy="246221"/>
          </a:xfrm>
          <a:prstGeom prst="rect">
            <a:avLst/>
          </a:prstGeom>
          <a:noFill/>
        </p:spPr>
        <p:txBody>
          <a:bodyPr wrap="square" rtlCol="0">
            <a:spAutoFit/>
          </a:bodyPr>
          <a:lstStyle/>
          <a:p>
            <a:pPr algn="ctr"/>
            <a:r>
              <a:rPr lang="en-US" sz="1000" dirty="0">
                <a:latin typeface="Helvetica Neue" panose="02000503000000020004" pitchFamily="2" charset="0"/>
                <a:ea typeface="Helvetica Neue" panose="02000503000000020004" pitchFamily="2" charset="0"/>
                <a:cs typeface="Helvetica Neue" panose="02000503000000020004" pitchFamily="2" charset="0"/>
              </a:rPr>
              <a:t>Compressed Representation</a:t>
            </a:r>
          </a:p>
        </p:txBody>
      </p:sp>
      <p:grpSp>
        <p:nvGrpSpPr>
          <p:cNvPr id="73" name="Group 72">
            <a:extLst>
              <a:ext uri="{FF2B5EF4-FFF2-40B4-BE49-F238E27FC236}">
                <a16:creationId xmlns:a16="http://schemas.microsoft.com/office/drawing/2014/main" id="{D369EB3C-EA07-C74A-ADFC-E7FC22954034}"/>
              </a:ext>
            </a:extLst>
          </p:cNvPr>
          <p:cNvGrpSpPr/>
          <p:nvPr/>
        </p:nvGrpSpPr>
        <p:grpSpPr>
          <a:xfrm>
            <a:off x="1370481" y="1102727"/>
            <a:ext cx="784374" cy="687833"/>
            <a:chOff x="4087022" y="2981199"/>
            <a:chExt cx="1328979" cy="1289883"/>
          </a:xfrm>
        </p:grpSpPr>
        <p:sp>
          <p:nvSpPr>
            <p:cNvPr id="74" name="Rectangle 73">
              <a:extLst>
                <a:ext uri="{FF2B5EF4-FFF2-40B4-BE49-F238E27FC236}">
                  <a16:creationId xmlns:a16="http://schemas.microsoft.com/office/drawing/2014/main" id="{3AB17270-944E-7E4F-92EA-1DAAE82899A4}"/>
                </a:ext>
              </a:extLst>
            </p:cNvPr>
            <p:cNvSpPr/>
            <p:nvPr/>
          </p:nvSpPr>
          <p:spPr>
            <a:xfrm>
              <a:off x="4453474" y="2981199"/>
              <a:ext cx="962527" cy="1289883"/>
            </a:xfrm>
            <a:prstGeom prst="rect">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grpSp>
          <p:nvGrpSpPr>
            <p:cNvPr id="75" name="Group 74">
              <a:extLst>
                <a:ext uri="{FF2B5EF4-FFF2-40B4-BE49-F238E27FC236}">
                  <a16:creationId xmlns:a16="http://schemas.microsoft.com/office/drawing/2014/main" id="{FC054A9E-6733-5A43-B228-54AFB500F2CD}"/>
                </a:ext>
              </a:extLst>
            </p:cNvPr>
            <p:cNvGrpSpPr/>
            <p:nvPr/>
          </p:nvGrpSpPr>
          <p:grpSpPr>
            <a:xfrm>
              <a:off x="4584337" y="3108878"/>
              <a:ext cx="700671" cy="266700"/>
              <a:chOff x="4584337" y="3072782"/>
              <a:chExt cx="700671" cy="266700"/>
            </a:xfrm>
          </p:grpSpPr>
          <p:pic>
            <p:nvPicPr>
              <p:cNvPr id="83" name="Picture 82">
                <a:extLst>
                  <a:ext uri="{FF2B5EF4-FFF2-40B4-BE49-F238E27FC236}">
                    <a16:creationId xmlns:a16="http://schemas.microsoft.com/office/drawing/2014/main" id="{1819A038-CB50-6B48-8B1A-954B0237376D}"/>
                  </a:ext>
                </a:extLst>
              </p:cNvPr>
              <p:cNvPicPr>
                <a:picLocks noChangeAspect="1"/>
              </p:cNvPicPr>
              <p:nvPr/>
            </p:nvPicPr>
            <p:blipFill>
              <a:blip r:embed="rId2"/>
              <a:stretch>
                <a:fillRect/>
              </a:stretch>
            </p:blipFill>
            <p:spPr>
              <a:xfrm>
                <a:off x="4584337" y="3072782"/>
                <a:ext cx="304800" cy="266700"/>
              </a:xfrm>
              <a:prstGeom prst="rect">
                <a:avLst/>
              </a:prstGeom>
            </p:spPr>
          </p:pic>
          <p:pic>
            <p:nvPicPr>
              <p:cNvPr id="84" name="Picture 83">
                <a:extLst>
                  <a:ext uri="{FF2B5EF4-FFF2-40B4-BE49-F238E27FC236}">
                    <a16:creationId xmlns:a16="http://schemas.microsoft.com/office/drawing/2014/main" id="{BCB4B35D-E98E-354B-BDE3-9FB2D71D9097}"/>
                  </a:ext>
                </a:extLst>
              </p:cNvPr>
              <p:cNvPicPr>
                <a:picLocks noChangeAspect="1"/>
              </p:cNvPicPr>
              <p:nvPr/>
            </p:nvPicPr>
            <p:blipFill>
              <a:blip r:embed="rId2"/>
              <a:stretch>
                <a:fillRect/>
              </a:stretch>
            </p:blipFill>
            <p:spPr>
              <a:xfrm>
                <a:off x="4980208" y="3072782"/>
                <a:ext cx="304800" cy="266700"/>
              </a:xfrm>
              <a:prstGeom prst="rect">
                <a:avLst/>
              </a:prstGeom>
            </p:spPr>
          </p:pic>
        </p:grpSp>
        <p:grpSp>
          <p:nvGrpSpPr>
            <p:cNvPr id="76" name="Group 75">
              <a:extLst>
                <a:ext uri="{FF2B5EF4-FFF2-40B4-BE49-F238E27FC236}">
                  <a16:creationId xmlns:a16="http://schemas.microsoft.com/office/drawing/2014/main" id="{533B46DD-4557-A74E-A993-F67CF229DA9F}"/>
                </a:ext>
              </a:extLst>
            </p:cNvPr>
            <p:cNvGrpSpPr/>
            <p:nvPr/>
          </p:nvGrpSpPr>
          <p:grpSpPr>
            <a:xfrm>
              <a:off x="4584400" y="3524623"/>
              <a:ext cx="700671" cy="266700"/>
              <a:chOff x="4584337" y="3072782"/>
              <a:chExt cx="700671" cy="266700"/>
            </a:xfrm>
          </p:grpSpPr>
          <p:pic>
            <p:nvPicPr>
              <p:cNvPr id="81" name="Picture 80">
                <a:extLst>
                  <a:ext uri="{FF2B5EF4-FFF2-40B4-BE49-F238E27FC236}">
                    <a16:creationId xmlns:a16="http://schemas.microsoft.com/office/drawing/2014/main" id="{47D51AD3-ACE6-DA45-840E-604C2EC10CB3}"/>
                  </a:ext>
                </a:extLst>
              </p:cNvPr>
              <p:cNvPicPr>
                <a:picLocks noChangeAspect="1"/>
              </p:cNvPicPr>
              <p:nvPr/>
            </p:nvPicPr>
            <p:blipFill>
              <a:blip r:embed="rId2"/>
              <a:stretch>
                <a:fillRect/>
              </a:stretch>
            </p:blipFill>
            <p:spPr>
              <a:xfrm>
                <a:off x="4584337" y="3072782"/>
                <a:ext cx="304800" cy="266700"/>
              </a:xfrm>
              <a:prstGeom prst="rect">
                <a:avLst/>
              </a:prstGeom>
            </p:spPr>
          </p:pic>
          <p:pic>
            <p:nvPicPr>
              <p:cNvPr id="82" name="Picture 81">
                <a:extLst>
                  <a:ext uri="{FF2B5EF4-FFF2-40B4-BE49-F238E27FC236}">
                    <a16:creationId xmlns:a16="http://schemas.microsoft.com/office/drawing/2014/main" id="{DA2F177F-5232-6947-A431-3D29265D83FE}"/>
                  </a:ext>
                </a:extLst>
              </p:cNvPr>
              <p:cNvPicPr>
                <a:picLocks noChangeAspect="1"/>
              </p:cNvPicPr>
              <p:nvPr/>
            </p:nvPicPr>
            <p:blipFill>
              <a:blip r:embed="rId2"/>
              <a:stretch>
                <a:fillRect/>
              </a:stretch>
            </p:blipFill>
            <p:spPr>
              <a:xfrm>
                <a:off x="4980208" y="3072782"/>
                <a:ext cx="304800" cy="266700"/>
              </a:xfrm>
              <a:prstGeom prst="rect">
                <a:avLst/>
              </a:prstGeom>
            </p:spPr>
          </p:pic>
        </p:grpSp>
        <p:grpSp>
          <p:nvGrpSpPr>
            <p:cNvPr id="77" name="Group 76">
              <a:extLst>
                <a:ext uri="{FF2B5EF4-FFF2-40B4-BE49-F238E27FC236}">
                  <a16:creationId xmlns:a16="http://schemas.microsoft.com/office/drawing/2014/main" id="{727BF9F0-630C-3147-8023-9C74CA066175}"/>
                </a:ext>
              </a:extLst>
            </p:cNvPr>
            <p:cNvGrpSpPr/>
            <p:nvPr/>
          </p:nvGrpSpPr>
          <p:grpSpPr>
            <a:xfrm>
              <a:off x="4588653" y="3914674"/>
              <a:ext cx="700671" cy="266700"/>
              <a:chOff x="4584337" y="3072782"/>
              <a:chExt cx="700671" cy="266700"/>
            </a:xfrm>
          </p:grpSpPr>
          <p:pic>
            <p:nvPicPr>
              <p:cNvPr id="79" name="Picture 78">
                <a:extLst>
                  <a:ext uri="{FF2B5EF4-FFF2-40B4-BE49-F238E27FC236}">
                    <a16:creationId xmlns:a16="http://schemas.microsoft.com/office/drawing/2014/main" id="{C95B6775-44D0-4543-A88E-5B074E4E7754}"/>
                  </a:ext>
                </a:extLst>
              </p:cNvPr>
              <p:cNvPicPr>
                <a:picLocks noChangeAspect="1"/>
              </p:cNvPicPr>
              <p:nvPr/>
            </p:nvPicPr>
            <p:blipFill>
              <a:blip r:embed="rId2"/>
              <a:stretch>
                <a:fillRect/>
              </a:stretch>
            </p:blipFill>
            <p:spPr>
              <a:xfrm>
                <a:off x="4584337" y="3072782"/>
                <a:ext cx="304800" cy="266700"/>
              </a:xfrm>
              <a:prstGeom prst="rect">
                <a:avLst/>
              </a:prstGeom>
            </p:spPr>
          </p:pic>
          <p:pic>
            <p:nvPicPr>
              <p:cNvPr id="80" name="Picture 79">
                <a:extLst>
                  <a:ext uri="{FF2B5EF4-FFF2-40B4-BE49-F238E27FC236}">
                    <a16:creationId xmlns:a16="http://schemas.microsoft.com/office/drawing/2014/main" id="{3DE29F98-363B-4246-B91A-10655B14C47B}"/>
                  </a:ext>
                </a:extLst>
              </p:cNvPr>
              <p:cNvPicPr>
                <a:picLocks noChangeAspect="1"/>
              </p:cNvPicPr>
              <p:nvPr/>
            </p:nvPicPr>
            <p:blipFill>
              <a:blip r:embed="rId2"/>
              <a:stretch>
                <a:fillRect/>
              </a:stretch>
            </p:blipFill>
            <p:spPr>
              <a:xfrm>
                <a:off x="4980208" y="3072782"/>
                <a:ext cx="304800" cy="266700"/>
              </a:xfrm>
              <a:prstGeom prst="rect">
                <a:avLst/>
              </a:prstGeom>
            </p:spPr>
          </p:pic>
        </p:grpSp>
        <p:pic>
          <p:nvPicPr>
            <p:cNvPr id="78" name="Picture 77">
              <a:extLst>
                <a:ext uri="{FF2B5EF4-FFF2-40B4-BE49-F238E27FC236}">
                  <a16:creationId xmlns:a16="http://schemas.microsoft.com/office/drawing/2014/main" id="{2302FE6E-C679-C64A-BD47-D3A63090209F}"/>
                </a:ext>
              </a:extLst>
            </p:cNvPr>
            <p:cNvPicPr>
              <a:picLocks noChangeAspect="1"/>
            </p:cNvPicPr>
            <p:nvPr/>
          </p:nvPicPr>
          <p:blipFill>
            <a:blip r:embed="rId3"/>
            <a:stretch>
              <a:fillRect/>
            </a:stretch>
          </p:blipFill>
          <p:spPr>
            <a:xfrm>
              <a:off x="4087022" y="3371196"/>
              <a:ext cx="304800" cy="381000"/>
            </a:xfrm>
            <a:prstGeom prst="rect">
              <a:avLst/>
            </a:prstGeom>
          </p:spPr>
        </p:pic>
      </p:grpSp>
      <p:cxnSp>
        <p:nvCxnSpPr>
          <p:cNvPr id="85" name="Straight Arrow Connector 84">
            <a:extLst>
              <a:ext uri="{FF2B5EF4-FFF2-40B4-BE49-F238E27FC236}">
                <a16:creationId xmlns:a16="http://schemas.microsoft.com/office/drawing/2014/main" id="{88088074-3A88-3F42-958E-9A4F6FE1CDD5}"/>
              </a:ext>
            </a:extLst>
          </p:cNvPr>
          <p:cNvCxnSpPr>
            <a:cxnSpLocks/>
            <a:stCxn id="74" idx="3"/>
            <a:endCxn id="65" idx="1"/>
          </p:cNvCxnSpPr>
          <p:nvPr/>
        </p:nvCxnSpPr>
        <p:spPr>
          <a:xfrm>
            <a:off x="2154855" y="1446644"/>
            <a:ext cx="1633532" cy="3802"/>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grpSp>
        <p:nvGrpSpPr>
          <p:cNvPr id="86" name="Group 85">
            <a:extLst>
              <a:ext uri="{FF2B5EF4-FFF2-40B4-BE49-F238E27FC236}">
                <a16:creationId xmlns:a16="http://schemas.microsoft.com/office/drawing/2014/main" id="{FADFA84A-BA2C-6046-9C70-71004916462D}"/>
              </a:ext>
            </a:extLst>
          </p:cNvPr>
          <p:cNvGrpSpPr/>
          <p:nvPr/>
        </p:nvGrpSpPr>
        <p:grpSpPr>
          <a:xfrm>
            <a:off x="10711679" y="1102689"/>
            <a:ext cx="568091" cy="687833"/>
            <a:chOff x="4453474" y="2981199"/>
            <a:chExt cx="962527" cy="1289883"/>
          </a:xfrm>
        </p:grpSpPr>
        <p:sp>
          <p:nvSpPr>
            <p:cNvPr id="87" name="Rectangle 86">
              <a:extLst>
                <a:ext uri="{FF2B5EF4-FFF2-40B4-BE49-F238E27FC236}">
                  <a16:creationId xmlns:a16="http://schemas.microsoft.com/office/drawing/2014/main" id="{793DD367-8D5F-1149-971C-8308DA3AABE5}"/>
                </a:ext>
              </a:extLst>
            </p:cNvPr>
            <p:cNvSpPr/>
            <p:nvPr/>
          </p:nvSpPr>
          <p:spPr>
            <a:xfrm>
              <a:off x="4453474" y="2981199"/>
              <a:ext cx="962527" cy="1289883"/>
            </a:xfrm>
            <a:prstGeom prst="rect">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nvGrpSpPr>
            <p:cNvPr id="88" name="Group 87">
              <a:extLst>
                <a:ext uri="{FF2B5EF4-FFF2-40B4-BE49-F238E27FC236}">
                  <a16:creationId xmlns:a16="http://schemas.microsoft.com/office/drawing/2014/main" id="{FA8FE060-97E7-EB48-B3D0-D10A6C1A63FA}"/>
                </a:ext>
              </a:extLst>
            </p:cNvPr>
            <p:cNvGrpSpPr/>
            <p:nvPr/>
          </p:nvGrpSpPr>
          <p:grpSpPr>
            <a:xfrm>
              <a:off x="4584337" y="3108878"/>
              <a:ext cx="700671" cy="266700"/>
              <a:chOff x="4584337" y="3072782"/>
              <a:chExt cx="700671" cy="266700"/>
            </a:xfrm>
          </p:grpSpPr>
          <p:pic>
            <p:nvPicPr>
              <p:cNvPr id="96" name="Picture 95">
                <a:extLst>
                  <a:ext uri="{FF2B5EF4-FFF2-40B4-BE49-F238E27FC236}">
                    <a16:creationId xmlns:a16="http://schemas.microsoft.com/office/drawing/2014/main" id="{4C7293DF-C2C5-7749-8073-8DECC82881F1}"/>
                  </a:ext>
                </a:extLst>
              </p:cNvPr>
              <p:cNvPicPr>
                <a:picLocks noChangeAspect="1"/>
              </p:cNvPicPr>
              <p:nvPr/>
            </p:nvPicPr>
            <p:blipFill>
              <a:blip r:embed="rId2"/>
              <a:stretch>
                <a:fillRect/>
              </a:stretch>
            </p:blipFill>
            <p:spPr>
              <a:xfrm>
                <a:off x="4584337" y="3072782"/>
                <a:ext cx="304800" cy="266700"/>
              </a:xfrm>
              <a:prstGeom prst="rect">
                <a:avLst/>
              </a:prstGeom>
            </p:spPr>
          </p:pic>
          <p:pic>
            <p:nvPicPr>
              <p:cNvPr id="97" name="Picture 96">
                <a:extLst>
                  <a:ext uri="{FF2B5EF4-FFF2-40B4-BE49-F238E27FC236}">
                    <a16:creationId xmlns:a16="http://schemas.microsoft.com/office/drawing/2014/main" id="{6E388F68-FBF3-F04A-A0DD-98F92CC224C9}"/>
                  </a:ext>
                </a:extLst>
              </p:cNvPr>
              <p:cNvPicPr>
                <a:picLocks noChangeAspect="1"/>
              </p:cNvPicPr>
              <p:nvPr/>
            </p:nvPicPr>
            <p:blipFill>
              <a:blip r:embed="rId2"/>
              <a:stretch>
                <a:fillRect/>
              </a:stretch>
            </p:blipFill>
            <p:spPr>
              <a:xfrm>
                <a:off x="4980208" y="3072782"/>
                <a:ext cx="304800" cy="266700"/>
              </a:xfrm>
              <a:prstGeom prst="rect">
                <a:avLst/>
              </a:prstGeom>
            </p:spPr>
          </p:pic>
        </p:grpSp>
        <p:grpSp>
          <p:nvGrpSpPr>
            <p:cNvPr id="89" name="Group 88">
              <a:extLst>
                <a:ext uri="{FF2B5EF4-FFF2-40B4-BE49-F238E27FC236}">
                  <a16:creationId xmlns:a16="http://schemas.microsoft.com/office/drawing/2014/main" id="{EF09F652-E74B-F947-8172-3F9276668E3E}"/>
                </a:ext>
              </a:extLst>
            </p:cNvPr>
            <p:cNvGrpSpPr/>
            <p:nvPr/>
          </p:nvGrpSpPr>
          <p:grpSpPr>
            <a:xfrm>
              <a:off x="4584400" y="3524623"/>
              <a:ext cx="700671" cy="266700"/>
              <a:chOff x="4584337" y="3072782"/>
              <a:chExt cx="700671" cy="266700"/>
            </a:xfrm>
          </p:grpSpPr>
          <p:pic>
            <p:nvPicPr>
              <p:cNvPr id="94" name="Picture 93">
                <a:extLst>
                  <a:ext uri="{FF2B5EF4-FFF2-40B4-BE49-F238E27FC236}">
                    <a16:creationId xmlns:a16="http://schemas.microsoft.com/office/drawing/2014/main" id="{F9375F35-8299-FE4A-9B7D-A1DDC8AA52C2}"/>
                  </a:ext>
                </a:extLst>
              </p:cNvPr>
              <p:cNvPicPr>
                <a:picLocks noChangeAspect="1"/>
              </p:cNvPicPr>
              <p:nvPr/>
            </p:nvPicPr>
            <p:blipFill>
              <a:blip r:embed="rId2"/>
              <a:stretch>
                <a:fillRect/>
              </a:stretch>
            </p:blipFill>
            <p:spPr>
              <a:xfrm>
                <a:off x="4584337" y="3072782"/>
                <a:ext cx="304800" cy="266700"/>
              </a:xfrm>
              <a:prstGeom prst="rect">
                <a:avLst/>
              </a:prstGeom>
            </p:spPr>
          </p:pic>
          <p:pic>
            <p:nvPicPr>
              <p:cNvPr id="95" name="Picture 94">
                <a:extLst>
                  <a:ext uri="{FF2B5EF4-FFF2-40B4-BE49-F238E27FC236}">
                    <a16:creationId xmlns:a16="http://schemas.microsoft.com/office/drawing/2014/main" id="{4DDBAB2F-1E8E-4743-BA22-9D765E65C377}"/>
                  </a:ext>
                </a:extLst>
              </p:cNvPr>
              <p:cNvPicPr>
                <a:picLocks noChangeAspect="1"/>
              </p:cNvPicPr>
              <p:nvPr/>
            </p:nvPicPr>
            <p:blipFill>
              <a:blip r:embed="rId2"/>
              <a:stretch>
                <a:fillRect/>
              </a:stretch>
            </p:blipFill>
            <p:spPr>
              <a:xfrm>
                <a:off x="4980208" y="3072782"/>
                <a:ext cx="304800" cy="266700"/>
              </a:xfrm>
              <a:prstGeom prst="rect">
                <a:avLst/>
              </a:prstGeom>
            </p:spPr>
          </p:pic>
        </p:grpSp>
        <p:grpSp>
          <p:nvGrpSpPr>
            <p:cNvPr id="90" name="Group 89">
              <a:extLst>
                <a:ext uri="{FF2B5EF4-FFF2-40B4-BE49-F238E27FC236}">
                  <a16:creationId xmlns:a16="http://schemas.microsoft.com/office/drawing/2014/main" id="{16B36F69-784B-3E44-95C2-0898BE4E07C9}"/>
                </a:ext>
              </a:extLst>
            </p:cNvPr>
            <p:cNvGrpSpPr/>
            <p:nvPr/>
          </p:nvGrpSpPr>
          <p:grpSpPr>
            <a:xfrm>
              <a:off x="4588653" y="3914674"/>
              <a:ext cx="700671" cy="266700"/>
              <a:chOff x="4584337" y="3072782"/>
              <a:chExt cx="700671" cy="266700"/>
            </a:xfrm>
          </p:grpSpPr>
          <p:pic>
            <p:nvPicPr>
              <p:cNvPr id="92" name="Picture 91">
                <a:extLst>
                  <a:ext uri="{FF2B5EF4-FFF2-40B4-BE49-F238E27FC236}">
                    <a16:creationId xmlns:a16="http://schemas.microsoft.com/office/drawing/2014/main" id="{286FBE35-0DFD-B946-9CB9-8E49B6D1DFA4}"/>
                  </a:ext>
                </a:extLst>
              </p:cNvPr>
              <p:cNvPicPr>
                <a:picLocks noChangeAspect="1"/>
              </p:cNvPicPr>
              <p:nvPr/>
            </p:nvPicPr>
            <p:blipFill>
              <a:blip r:embed="rId2"/>
              <a:stretch>
                <a:fillRect/>
              </a:stretch>
            </p:blipFill>
            <p:spPr>
              <a:xfrm>
                <a:off x="4584337" y="3072782"/>
                <a:ext cx="304800" cy="266700"/>
              </a:xfrm>
              <a:prstGeom prst="rect">
                <a:avLst/>
              </a:prstGeom>
            </p:spPr>
          </p:pic>
          <p:pic>
            <p:nvPicPr>
              <p:cNvPr id="93" name="Picture 92">
                <a:extLst>
                  <a:ext uri="{FF2B5EF4-FFF2-40B4-BE49-F238E27FC236}">
                    <a16:creationId xmlns:a16="http://schemas.microsoft.com/office/drawing/2014/main" id="{BD82CE87-04A3-8341-A417-C53952F525B1}"/>
                  </a:ext>
                </a:extLst>
              </p:cNvPr>
              <p:cNvPicPr>
                <a:picLocks noChangeAspect="1"/>
              </p:cNvPicPr>
              <p:nvPr/>
            </p:nvPicPr>
            <p:blipFill>
              <a:blip r:embed="rId2"/>
              <a:stretch>
                <a:fillRect/>
              </a:stretch>
            </p:blipFill>
            <p:spPr>
              <a:xfrm>
                <a:off x="4980208" y="3072782"/>
                <a:ext cx="304800" cy="266700"/>
              </a:xfrm>
              <a:prstGeom prst="rect">
                <a:avLst/>
              </a:prstGeom>
            </p:spPr>
          </p:pic>
        </p:grpSp>
      </p:grpSp>
      <p:cxnSp>
        <p:nvCxnSpPr>
          <p:cNvPr id="98" name="Straight Arrow Connector 97">
            <a:extLst>
              <a:ext uri="{FF2B5EF4-FFF2-40B4-BE49-F238E27FC236}">
                <a16:creationId xmlns:a16="http://schemas.microsoft.com/office/drawing/2014/main" id="{2A3233A7-65F6-5240-A1FB-37D1FF2993F5}"/>
              </a:ext>
            </a:extLst>
          </p:cNvPr>
          <p:cNvCxnSpPr>
            <a:cxnSpLocks/>
            <a:stCxn id="66" idx="3"/>
            <a:endCxn id="87" idx="1"/>
          </p:cNvCxnSpPr>
          <p:nvPr/>
        </p:nvCxnSpPr>
        <p:spPr>
          <a:xfrm flipV="1">
            <a:off x="9454439" y="1446606"/>
            <a:ext cx="1257240" cy="38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0" name="TextBox 99">
            <a:extLst>
              <a:ext uri="{FF2B5EF4-FFF2-40B4-BE49-F238E27FC236}">
                <a16:creationId xmlns:a16="http://schemas.microsoft.com/office/drawing/2014/main" id="{2762E7DB-EE82-DD4C-A2A0-FB126A3A2436}"/>
              </a:ext>
            </a:extLst>
          </p:cNvPr>
          <p:cNvSpPr txBox="1"/>
          <p:nvPr/>
        </p:nvSpPr>
        <p:spPr>
          <a:xfrm>
            <a:off x="777388" y="1801255"/>
            <a:ext cx="2206789" cy="246221"/>
          </a:xfrm>
          <a:prstGeom prst="rect">
            <a:avLst/>
          </a:prstGeom>
          <a:noFill/>
        </p:spPr>
        <p:txBody>
          <a:bodyPr wrap="square" rtlCol="0">
            <a:spAutoFit/>
          </a:bodyPr>
          <a:lstStyle/>
          <a:p>
            <a:pPr algn="ctr"/>
            <a:r>
              <a:rPr lang="en-US" sz="1000" dirty="0">
                <a:latin typeface="Helvetica Neue" panose="02000503000000020004" pitchFamily="2" charset="0"/>
                <a:ea typeface="Helvetica Neue" panose="02000503000000020004" pitchFamily="2" charset="0"/>
                <a:cs typeface="Helvetica Neue" panose="02000503000000020004" pitchFamily="2" charset="0"/>
              </a:rPr>
              <a:t>Images with Unicode labels</a:t>
            </a:r>
          </a:p>
        </p:txBody>
      </p:sp>
      <p:sp>
        <p:nvSpPr>
          <p:cNvPr id="101" name="TextBox 100">
            <a:extLst>
              <a:ext uri="{FF2B5EF4-FFF2-40B4-BE49-F238E27FC236}">
                <a16:creationId xmlns:a16="http://schemas.microsoft.com/office/drawing/2014/main" id="{67459A4E-653A-434B-8500-0E2F67717DB2}"/>
              </a:ext>
            </a:extLst>
          </p:cNvPr>
          <p:cNvSpPr txBox="1"/>
          <p:nvPr/>
        </p:nvSpPr>
        <p:spPr>
          <a:xfrm>
            <a:off x="9892330" y="1801255"/>
            <a:ext cx="2206789" cy="246221"/>
          </a:xfrm>
          <a:prstGeom prst="rect">
            <a:avLst/>
          </a:prstGeom>
          <a:noFill/>
        </p:spPr>
        <p:txBody>
          <a:bodyPr wrap="square" rtlCol="0">
            <a:spAutoFit/>
          </a:bodyPr>
          <a:lstStyle/>
          <a:p>
            <a:pPr algn="ctr"/>
            <a:r>
              <a:rPr lang="en-US" sz="1000" dirty="0">
                <a:latin typeface="Helvetica Neue" panose="02000503000000020004" pitchFamily="2" charset="0"/>
                <a:ea typeface="Helvetica Neue" panose="02000503000000020004" pitchFamily="2" charset="0"/>
                <a:cs typeface="Helvetica Neue" panose="02000503000000020004" pitchFamily="2" charset="0"/>
              </a:rPr>
              <a:t>Reconstructed Images</a:t>
            </a:r>
          </a:p>
        </p:txBody>
      </p:sp>
      <p:cxnSp>
        <p:nvCxnSpPr>
          <p:cNvPr id="110" name="Straight Arrow Connector 109">
            <a:extLst>
              <a:ext uri="{FF2B5EF4-FFF2-40B4-BE49-F238E27FC236}">
                <a16:creationId xmlns:a16="http://schemas.microsoft.com/office/drawing/2014/main" id="{995511DF-1936-1E43-B48F-E9517A7AC0D6}"/>
              </a:ext>
            </a:extLst>
          </p:cNvPr>
          <p:cNvCxnSpPr>
            <a:cxnSpLocks/>
            <a:stCxn id="70" idx="2"/>
            <a:endCxn id="109" idx="0"/>
          </p:cNvCxnSpPr>
          <p:nvPr/>
        </p:nvCxnSpPr>
        <p:spPr>
          <a:xfrm flipH="1">
            <a:off x="6778905" y="2083596"/>
            <a:ext cx="1" cy="719747"/>
          </a:xfrm>
          <a:prstGeom prst="straightConnector1">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grpSp>
        <p:nvGrpSpPr>
          <p:cNvPr id="135" name="Group 134">
            <a:extLst>
              <a:ext uri="{FF2B5EF4-FFF2-40B4-BE49-F238E27FC236}">
                <a16:creationId xmlns:a16="http://schemas.microsoft.com/office/drawing/2014/main" id="{AD357BDE-96FC-604C-A6A4-E5A206694E3C}"/>
              </a:ext>
            </a:extLst>
          </p:cNvPr>
          <p:cNvGrpSpPr/>
          <p:nvPr/>
        </p:nvGrpSpPr>
        <p:grpSpPr>
          <a:xfrm>
            <a:off x="5675510" y="2803343"/>
            <a:ext cx="2206789" cy="1162742"/>
            <a:chOff x="4992604" y="2976967"/>
            <a:chExt cx="2206789" cy="1162742"/>
          </a:xfrm>
        </p:grpSpPr>
        <p:pic>
          <p:nvPicPr>
            <p:cNvPr id="109" name="Picture 108">
              <a:extLst>
                <a:ext uri="{FF2B5EF4-FFF2-40B4-BE49-F238E27FC236}">
                  <a16:creationId xmlns:a16="http://schemas.microsoft.com/office/drawing/2014/main" id="{8E612BB7-1348-ED4A-AF4E-58934A8506F6}"/>
                </a:ext>
              </a:extLst>
            </p:cNvPr>
            <p:cNvPicPr>
              <a:picLocks noChangeAspect="1"/>
            </p:cNvPicPr>
            <p:nvPr/>
          </p:nvPicPr>
          <p:blipFill>
            <a:blip r:embed="rId4"/>
            <a:stretch>
              <a:fillRect/>
            </a:stretch>
          </p:blipFill>
          <p:spPr>
            <a:xfrm>
              <a:off x="5661024" y="2976967"/>
              <a:ext cx="869950" cy="904066"/>
            </a:xfrm>
            <a:prstGeom prst="rect">
              <a:avLst/>
            </a:prstGeom>
            <a:ln w="19050">
              <a:solidFill>
                <a:schemeClr val="accent1"/>
              </a:solidFill>
            </a:ln>
          </p:spPr>
        </p:pic>
        <p:sp>
          <p:nvSpPr>
            <p:cNvPr id="115" name="TextBox 114">
              <a:extLst>
                <a:ext uri="{FF2B5EF4-FFF2-40B4-BE49-F238E27FC236}">
                  <a16:creationId xmlns:a16="http://schemas.microsoft.com/office/drawing/2014/main" id="{D3A9BAB1-7A75-6147-8291-A195ED9EA6BF}"/>
                </a:ext>
              </a:extLst>
            </p:cNvPr>
            <p:cNvSpPr txBox="1"/>
            <p:nvPr/>
          </p:nvSpPr>
          <p:spPr>
            <a:xfrm>
              <a:off x="4992604" y="3893488"/>
              <a:ext cx="2206789" cy="246221"/>
            </a:xfrm>
            <a:prstGeom prst="rect">
              <a:avLst/>
            </a:prstGeom>
            <a:noFill/>
          </p:spPr>
          <p:txBody>
            <a:bodyPr wrap="square" rtlCol="0">
              <a:spAutoFit/>
            </a:bodyPr>
            <a:lstStyle/>
            <a:p>
              <a:pPr algn="ctr"/>
              <a:r>
                <a:rPr lang="en-US" sz="1000" dirty="0">
                  <a:latin typeface="Helvetica Neue" panose="02000503000000020004" pitchFamily="2" charset="0"/>
                  <a:ea typeface="Helvetica Neue" panose="02000503000000020004" pitchFamily="2" charset="0"/>
                  <a:cs typeface="Helvetica Neue" panose="02000503000000020004" pitchFamily="2" charset="0"/>
                </a:rPr>
                <a:t>K-means Clustering</a:t>
              </a:r>
            </a:p>
          </p:txBody>
        </p:sp>
      </p:grpSp>
      <p:sp>
        <p:nvSpPr>
          <p:cNvPr id="116" name="TextBox 115">
            <a:extLst>
              <a:ext uri="{FF2B5EF4-FFF2-40B4-BE49-F238E27FC236}">
                <a16:creationId xmlns:a16="http://schemas.microsoft.com/office/drawing/2014/main" id="{4B7FEE87-8595-B044-A257-006B72214F39}"/>
              </a:ext>
            </a:extLst>
          </p:cNvPr>
          <p:cNvSpPr txBox="1"/>
          <p:nvPr/>
        </p:nvSpPr>
        <p:spPr>
          <a:xfrm>
            <a:off x="6765036" y="2161342"/>
            <a:ext cx="2206789" cy="553998"/>
          </a:xfrm>
          <a:prstGeom prst="rect">
            <a:avLst/>
          </a:prstGeom>
          <a:noFill/>
        </p:spPr>
        <p:txBody>
          <a:bodyPr wrap="square" rtlCol="0">
            <a:spAutoFit/>
          </a:bodyPr>
          <a:lstStyle/>
          <a:p>
            <a:r>
              <a:rPr lang="en-US" sz="1000" dirty="0">
                <a:latin typeface="Helvetica Neue" panose="02000503000000020004" pitchFamily="2" charset="0"/>
                <a:ea typeface="Helvetica Neue" panose="02000503000000020004" pitchFamily="2" charset="0"/>
                <a:cs typeface="Helvetica Neue" panose="02000503000000020004" pitchFamily="2" charset="0"/>
              </a:rPr>
              <a:t>Deciding K</a:t>
            </a:r>
          </a:p>
          <a:p>
            <a:r>
              <a:rPr lang="en-US" sz="1000" dirty="0">
                <a:latin typeface="Helvetica Neue" panose="02000503000000020004" pitchFamily="2" charset="0"/>
                <a:ea typeface="Helvetica Neue" panose="02000503000000020004" pitchFamily="2" charset="0"/>
                <a:cs typeface="Helvetica Neue" panose="02000503000000020004" pitchFamily="2" charset="0"/>
              </a:rPr>
              <a:t>1. Seed from class labels</a:t>
            </a:r>
          </a:p>
          <a:p>
            <a:r>
              <a:rPr lang="en-US" sz="1000" dirty="0">
                <a:latin typeface="Helvetica Neue" panose="02000503000000020004" pitchFamily="2" charset="0"/>
                <a:ea typeface="Helvetica Neue" panose="02000503000000020004" pitchFamily="2" charset="0"/>
                <a:cs typeface="Helvetica Neue" panose="02000503000000020004" pitchFamily="2" charset="0"/>
              </a:rPr>
              <a:t>2. Affinity Propagation</a:t>
            </a:r>
          </a:p>
        </p:txBody>
      </p:sp>
      <p:grpSp>
        <p:nvGrpSpPr>
          <p:cNvPr id="126" name="Group 125">
            <a:extLst>
              <a:ext uri="{FF2B5EF4-FFF2-40B4-BE49-F238E27FC236}">
                <a16:creationId xmlns:a16="http://schemas.microsoft.com/office/drawing/2014/main" id="{39356B89-4060-8B45-A10A-54EDB97E0133}"/>
              </a:ext>
            </a:extLst>
          </p:cNvPr>
          <p:cNvGrpSpPr/>
          <p:nvPr/>
        </p:nvGrpSpPr>
        <p:grpSpPr>
          <a:xfrm>
            <a:off x="1213141" y="2980852"/>
            <a:ext cx="1435260" cy="949178"/>
            <a:chOff x="1471471" y="3320390"/>
            <a:chExt cx="1435260" cy="949178"/>
          </a:xfrm>
        </p:grpSpPr>
        <p:sp>
          <p:nvSpPr>
            <p:cNvPr id="124" name="Rectangle 123">
              <a:extLst>
                <a:ext uri="{FF2B5EF4-FFF2-40B4-BE49-F238E27FC236}">
                  <a16:creationId xmlns:a16="http://schemas.microsoft.com/office/drawing/2014/main" id="{91A357CA-5621-1644-AD35-FB0EB3D3D8B4}"/>
                </a:ext>
              </a:extLst>
            </p:cNvPr>
            <p:cNvSpPr/>
            <p:nvPr/>
          </p:nvSpPr>
          <p:spPr>
            <a:xfrm>
              <a:off x="1596188" y="3320390"/>
              <a:ext cx="1085850" cy="538373"/>
            </a:xfrm>
            <a:prstGeom prst="rect">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OCR LTSM Classifier</a:t>
              </a:r>
            </a:p>
          </p:txBody>
        </p:sp>
        <p:sp>
          <p:nvSpPr>
            <p:cNvPr id="125" name="TextBox 124">
              <a:extLst>
                <a:ext uri="{FF2B5EF4-FFF2-40B4-BE49-F238E27FC236}">
                  <a16:creationId xmlns:a16="http://schemas.microsoft.com/office/drawing/2014/main" id="{EF812055-96E0-4F45-8526-0E9069E63ACA}"/>
                </a:ext>
              </a:extLst>
            </p:cNvPr>
            <p:cNvSpPr txBox="1"/>
            <p:nvPr/>
          </p:nvSpPr>
          <p:spPr>
            <a:xfrm>
              <a:off x="1471471" y="3869458"/>
              <a:ext cx="1435260" cy="400110"/>
            </a:xfrm>
            <a:prstGeom prst="rect">
              <a:avLst/>
            </a:prstGeom>
            <a:noFill/>
          </p:spPr>
          <p:txBody>
            <a:bodyPr wrap="square" rtlCol="0">
              <a:spAutoFit/>
            </a:bodyPr>
            <a:lstStyle/>
            <a:p>
              <a:r>
                <a:rPr lang="en-US" sz="1000" dirty="0">
                  <a:latin typeface="Helvetica Neue" panose="02000503000000020004" pitchFamily="2" charset="0"/>
                  <a:ea typeface="Helvetica Neue" panose="02000503000000020004" pitchFamily="2" charset="0"/>
                  <a:cs typeface="Helvetica Neue" panose="02000503000000020004" pitchFamily="2" charset="0"/>
                </a:rPr>
                <a:t>1. Google Tesseract</a:t>
              </a:r>
            </a:p>
            <a:p>
              <a:r>
                <a:rPr lang="en-US" sz="1000" dirty="0">
                  <a:latin typeface="Helvetica Neue" panose="02000503000000020004" pitchFamily="2" charset="0"/>
                  <a:ea typeface="Helvetica Neue" panose="02000503000000020004" pitchFamily="2" charset="0"/>
                  <a:cs typeface="Helvetica Neue" panose="02000503000000020004" pitchFamily="2" charset="0"/>
                </a:rPr>
                <a:t>2. OCR</a:t>
              </a:r>
            </a:p>
          </p:txBody>
        </p:sp>
      </p:grpSp>
      <p:cxnSp>
        <p:nvCxnSpPr>
          <p:cNvPr id="127" name="Straight Arrow Connector 126">
            <a:extLst>
              <a:ext uri="{FF2B5EF4-FFF2-40B4-BE49-F238E27FC236}">
                <a16:creationId xmlns:a16="http://schemas.microsoft.com/office/drawing/2014/main" id="{2A49F399-3BE3-3242-B45F-5A3B5B1971E5}"/>
              </a:ext>
            </a:extLst>
          </p:cNvPr>
          <p:cNvCxnSpPr>
            <a:cxnSpLocks/>
            <a:stCxn id="100" idx="2"/>
            <a:endCxn id="124" idx="0"/>
          </p:cNvCxnSpPr>
          <p:nvPr/>
        </p:nvCxnSpPr>
        <p:spPr>
          <a:xfrm>
            <a:off x="1880783" y="2047476"/>
            <a:ext cx="0" cy="933376"/>
          </a:xfrm>
          <a:prstGeom prst="straightConnector1">
            <a:avLst/>
          </a:prstGeom>
          <a:ln>
            <a:solidFill>
              <a:schemeClr val="accent2"/>
            </a:solidFill>
            <a:tailEnd type="triangle"/>
          </a:ln>
        </p:spPr>
        <p:style>
          <a:lnRef idx="3">
            <a:schemeClr val="accent1"/>
          </a:lnRef>
          <a:fillRef idx="0">
            <a:schemeClr val="accent1"/>
          </a:fillRef>
          <a:effectRef idx="2">
            <a:schemeClr val="accent1"/>
          </a:effectRef>
          <a:fontRef idx="minor">
            <a:schemeClr val="tx1"/>
          </a:fontRef>
        </p:style>
      </p:cxnSp>
      <p:grpSp>
        <p:nvGrpSpPr>
          <p:cNvPr id="134" name="Group 133">
            <a:extLst>
              <a:ext uri="{FF2B5EF4-FFF2-40B4-BE49-F238E27FC236}">
                <a16:creationId xmlns:a16="http://schemas.microsoft.com/office/drawing/2014/main" id="{86577D43-05AD-7041-990E-23E8B103666F}"/>
              </a:ext>
            </a:extLst>
          </p:cNvPr>
          <p:cNvGrpSpPr/>
          <p:nvPr/>
        </p:nvGrpSpPr>
        <p:grpSpPr>
          <a:xfrm>
            <a:off x="3248080" y="2671142"/>
            <a:ext cx="2206789" cy="1429946"/>
            <a:chOff x="4992603" y="4661701"/>
            <a:chExt cx="2206789" cy="1429946"/>
          </a:xfrm>
        </p:grpSpPr>
        <p:pic>
          <p:nvPicPr>
            <p:cNvPr id="132" name="Picture 131">
              <a:extLst>
                <a:ext uri="{FF2B5EF4-FFF2-40B4-BE49-F238E27FC236}">
                  <a16:creationId xmlns:a16="http://schemas.microsoft.com/office/drawing/2014/main" id="{6EDB31F9-BE38-D144-B814-9595E82A5331}"/>
                </a:ext>
              </a:extLst>
            </p:cNvPr>
            <p:cNvPicPr>
              <a:picLocks noChangeAspect="1"/>
            </p:cNvPicPr>
            <p:nvPr/>
          </p:nvPicPr>
          <p:blipFill>
            <a:blip r:embed="rId5"/>
            <a:stretch>
              <a:fillRect/>
            </a:stretch>
          </p:blipFill>
          <p:spPr>
            <a:xfrm>
              <a:off x="5437610" y="4661701"/>
              <a:ext cx="1316781" cy="1164845"/>
            </a:xfrm>
            <a:prstGeom prst="rect">
              <a:avLst/>
            </a:prstGeom>
            <a:ln w="19050">
              <a:solidFill>
                <a:schemeClr val="accent1"/>
              </a:solidFill>
            </a:ln>
          </p:spPr>
        </p:pic>
        <p:sp>
          <p:nvSpPr>
            <p:cNvPr id="133" name="TextBox 132">
              <a:extLst>
                <a:ext uri="{FF2B5EF4-FFF2-40B4-BE49-F238E27FC236}">
                  <a16:creationId xmlns:a16="http://schemas.microsoft.com/office/drawing/2014/main" id="{738FB28B-D102-F346-8C16-215D7C504480}"/>
                </a:ext>
              </a:extLst>
            </p:cNvPr>
            <p:cNvSpPr txBox="1"/>
            <p:nvPr/>
          </p:nvSpPr>
          <p:spPr>
            <a:xfrm>
              <a:off x="4992603" y="5845426"/>
              <a:ext cx="2206789" cy="246221"/>
            </a:xfrm>
            <a:prstGeom prst="rect">
              <a:avLst/>
            </a:prstGeom>
            <a:noFill/>
          </p:spPr>
          <p:txBody>
            <a:bodyPr wrap="square" rtlCol="0">
              <a:spAutoFit/>
            </a:bodyPr>
            <a:lstStyle/>
            <a:p>
              <a:pPr algn="ctr"/>
              <a:r>
                <a:rPr lang="en-US" sz="1000" dirty="0">
                  <a:latin typeface="Helvetica Neue" panose="02000503000000020004" pitchFamily="2" charset="0"/>
                  <a:ea typeface="Helvetica Neue" panose="02000503000000020004" pitchFamily="2" charset="0"/>
                  <a:cs typeface="Helvetica Neue" panose="02000503000000020004" pitchFamily="2" charset="0"/>
                </a:rPr>
                <a:t>Confusion Matrix</a:t>
              </a:r>
            </a:p>
          </p:txBody>
        </p:sp>
      </p:grpSp>
      <p:cxnSp>
        <p:nvCxnSpPr>
          <p:cNvPr id="151" name="Elbow Connector 150">
            <a:extLst>
              <a:ext uri="{FF2B5EF4-FFF2-40B4-BE49-F238E27FC236}">
                <a16:creationId xmlns:a16="http://schemas.microsoft.com/office/drawing/2014/main" id="{28BA982D-5A8E-B843-A940-311091C22E81}"/>
              </a:ext>
            </a:extLst>
          </p:cNvPr>
          <p:cNvCxnSpPr>
            <a:cxnSpLocks/>
            <a:stCxn id="109" idx="1"/>
            <a:endCxn id="132" idx="3"/>
          </p:cNvCxnSpPr>
          <p:nvPr/>
        </p:nvCxnSpPr>
        <p:spPr>
          <a:xfrm rot="10800000">
            <a:off x="5009868" y="3253566"/>
            <a:ext cx="1334062" cy="1811"/>
          </a:xfrm>
          <a:prstGeom prst="bentConnector3">
            <a:avLst>
              <a:gd name="adj1" fmla="val 50000"/>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cxnSp>
        <p:nvCxnSpPr>
          <p:cNvPr id="177" name="Straight Arrow Connector 176">
            <a:extLst>
              <a:ext uri="{FF2B5EF4-FFF2-40B4-BE49-F238E27FC236}">
                <a16:creationId xmlns:a16="http://schemas.microsoft.com/office/drawing/2014/main" id="{E052A1A3-F255-854F-A22F-65AE76A19D13}"/>
              </a:ext>
            </a:extLst>
          </p:cNvPr>
          <p:cNvCxnSpPr>
            <a:cxnSpLocks/>
            <a:stCxn id="124" idx="3"/>
            <a:endCxn id="132" idx="1"/>
          </p:cNvCxnSpPr>
          <p:nvPr/>
        </p:nvCxnSpPr>
        <p:spPr>
          <a:xfrm>
            <a:off x="2423708" y="3250039"/>
            <a:ext cx="1269379" cy="352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83" name="Rectangle 182">
            <a:extLst>
              <a:ext uri="{FF2B5EF4-FFF2-40B4-BE49-F238E27FC236}">
                <a16:creationId xmlns:a16="http://schemas.microsoft.com/office/drawing/2014/main" id="{27AE33A7-4455-9A49-94DA-666313F20068}"/>
              </a:ext>
            </a:extLst>
          </p:cNvPr>
          <p:cNvSpPr/>
          <p:nvPr/>
        </p:nvSpPr>
        <p:spPr>
          <a:xfrm>
            <a:off x="3808549" y="4780587"/>
            <a:ext cx="1085850" cy="538373"/>
          </a:xfrm>
          <a:prstGeom prst="rect">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Error </a:t>
            </a:r>
            <a:r>
              <a:rPr lang="en-US" sz="1200" dirty="0" err="1">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Prioritisation</a:t>
            </a:r>
            <a:endParaRPr lang="en-US" sz="1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4" name="TextBox 183">
            <a:extLst>
              <a:ext uri="{FF2B5EF4-FFF2-40B4-BE49-F238E27FC236}">
                <a16:creationId xmlns:a16="http://schemas.microsoft.com/office/drawing/2014/main" id="{288D6D85-50EA-044D-B741-07750A977639}"/>
              </a:ext>
            </a:extLst>
          </p:cNvPr>
          <p:cNvSpPr txBox="1"/>
          <p:nvPr/>
        </p:nvSpPr>
        <p:spPr>
          <a:xfrm>
            <a:off x="4894399" y="4849718"/>
            <a:ext cx="2206789" cy="400110"/>
          </a:xfrm>
          <a:prstGeom prst="rect">
            <a:avLst/>
          </a:prstGeom>
          <a:noFill/>
        </p:spPr>
        <p:txBody>
          <a:bodyPr wrap="square" rtlCol="0">
            <a:spAutoFit/>
          </a:bodyPr>
          <a:lstStyle/>
          <a:p>
            <a:r>
              <a:rPr lang="en-US" sz="1000" dirty="0">
                <a:latin typeface="Helvetica Neue" panose="02000503000000020004" pitchFamily="2" charset="0"/>
                <a:ea typeface="Helvetica Neue" panose="02000503000000020004" pitchFamily="2" charset="0"/>
                <a:cs typeface="Helvetica Neue" panose="02000503000000020004" pitchFamily="2" charset="0"/>
              </a:rPr>
              <a:t>1. Largest pairs first</a:t>
            </a:r>
          </a:p>
          <a:p>
            <a:r>
              <a:rPr lang="en-US" sz="1000" dirty="0">
                <a:latin typeface="Helvetica Neue" panose="02000503000000020004" pitchFamily="2" charset="0"/>
                <a:ea typeface="Helvetica Neue" panose="02000503000000020004" pitchFamily="2" charset="0"/>
                <a:cs typeface="Helvetica Neue" panose="02000503000000020004" pitchFamily="2" charset="0"/>
              </a:rPr>
              <a:t>2. .. </a:t>
            </a:r>
          </a:p>
        </p:txBody>
      </p:sp>
      <p:sp>
        <p:nvSpPr>
          <p:cNvPr id="185" name="TextBox 184">
            <a:extLst>
              <a:ext uri="{FF2B5EF4-FFF2-40B4-BE49-F238E27FC236}">
                <a16:creationId xmlns:a16="http://schemas.microsoft.com/office/drawing/2014/main" id="{78E2C7A2-7066-4944-BC67-CD0F08E8DA5F}"/>
              </a:ext>
            </a:extLst>
          </p:cNvPr>
          <p:cNvSpPr txBox="1"/>
          <p:nvPr/>
        </p:nvSpPr>
        <p:spPr>
          <a:xfrm>
            <a:off x="5094830" y="2983728"/>
            <a:ext cx="1184418" cy="246221"/>
          </a:xfrm>
          <a:prstGeom prst="rect">
            <a:avLst/>
          </a:prstGeom>
          <a:noFill/>
        </p:spPr>
        <p:txBody>
          <a:bodyPr wrap="square" rtlCol="0">
            <a:spAutoFit/>
          </a:bodyPr>
          <a:lstStyle/>
          <a:p>
            <a:pPr algn="ctr"/>
            <a:r>
              <a:rPr lang="en-US" sz="1000" dirty="0">
                <a:latin typeface="Helvetica Neue" panose="02000503000000020004" pitchFamily="2" charset="0"/>
                <a:ea typeface="Helvetica Neue" panose="02000503000000020004" pitchFamily="2" charset="0"/>
                <a:cs typeface="Helvetica Neue" panose="02000503000000020004" pitchFamily="2" charset="0"/>
              </a:rPr>
              <a:t>Cluster labels</a:t>
            </a:r>
          </a:p>
        </p:txBody>
      </p:sp>
      <p:sp>
        <p:nvSpPr>
          <p:cNvPr id="186" name="TextBox 185">
            <a:extLst>
              <a:ext uri="{FF2B5EF4-FFF2-40B4-BE49-F238E27FC236}">
                <a16:creationId xmlns:a16="http://schemas.microsoft.com/office/drawing/2014/main" id="{CFBD2199-7DA6-D647-951F-8342F80674EC}"/>
              </a:ext>
            </a:extLst>
          </p:cNvPr>
          <p:cNvSpPr txBox="1"/>
          <p:nvPr/>
        </p:nvSpPr>
        <p:spPr>
          <a:xfrm>
            <a:off x="2443328" y="2972298"/>
            <a:ext cx="1184418" cy="246221"/>
          </a:xfrm>
          <a:prstGeom prst="rect">
            <a:avLst/>
          </a:prstGeom>
          <a:noFill/>
        </p:spPr>
        <p:txBody>
          <a:bodyPr wrap="square" rtlCol="0">
            <a:spAutoFit/>
          </a:bodyPr>
          <a:lstStyle/>
          <a:p>
            <a:pPr algn="ctr"/>
            <a:r>
              <a:rPr lang="en-US" sz="1000" dirty="0">
                <a:latin typeface="Helvetica Neue" panose="02000503000000020004" pitchFamily="2" charset="0"/>
                <a:ea typeface="Helvetica Neue" panose="02000503000000020004" pitchFamily="2" charset="0"/>
                <a:cs typeface="Helvetica Neue" panose="02000503000000020004" pitchFamily="2" charset="0"/>
              </a:rPr>
              <a:t>Class labels</a:t>
            </a:r>
          </a:p>
        </p:txBody>
      </p:sp>
      <p:cxnSp>
        <p:nvCxnSpPr>
          <p:cNvPr id="187" name="Straight Arrow Connector 186">
            <a:extLst>
              <a:ext uri="{FF2B5EF4-FFF2-40B4-BE49-F238E27FC236}">
                <a16:creationId xmlns:a16="http://schemas.microsoft.com/office/drawing/2014/main" id="{27F70D8E-FB7A-EC41-A0E2-426E3209A2F2}"/>
              </a:ext>
            </a:extLst>
          </p:cNvPr>
          <p:cNvCxnSpPr>
            <a:cxnSpLocks/>
            <a:stCxn id="133" idx="2"/>
            <a:endCxn id="183" idx="0"/>
          </p:cNvCxnSpPr>
          <p:nvPr/>
        </p:nvCxnSpPr>
        <p:spPr>
          <a:xfrm flipH="1">
            <a:off x="4351474" y="4101088"/>
            <a:ext cx="1" cy="67949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90" name="Rectangle 189">
            <a:extLst>
              <a:ext uri="{FF2B5EF4-FFF2-40B4-BE49-F238E27FC236}">
                <a16:creationId xmlns:a16="http://schemas.microsoft.com/office/drawing/2014/main" id="{3BB64509-6A47-CF4B-9EA2-6B8B776E1844}"/>
              </a:ext>
            </a:extLst>
          </p:cNvPr>
          <p:cNvSpPr/>
          <p:nvPr/>
        </p:nvSpPr>
        <p:spPr>
          <a:xfrm>
            <a:off x="1337858" y="4780587"/>
            <a:ext cx="1085850" cy="538373"/>
          </a:xfrm>
          <a:prstGeom prst="rect">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Human Correction</a:t>
            </a:r>
          </a:p>
        </p:txBody>
      </p:sp>
      <p:cxnSp>
        <p:nvCxnSpPr>
          <p:cNvPr id="191" name="Straight Arrow Connector 190">
            <a:extLst>
              <a:ext uri="{FF2B5EF4-FFF2-40B4-BE49-F238E27FC236}">
                <a16:creationId xmlns:a16="http://schemas.microsoft.com/office/drawing/2014/main" id="{87BFDE60-3CD0-6F4E-878A-0689063700CD}"/>
              </a:ext>
            </a:extLst>
          </p:cNvPr>
          <p:cNvCxnSpPr>
            <a:cxnSpLocks/>
            <a:stCxn id="183" idx="1"/>
            <a:endCxn id="190" idx="3"/>
          </p:cNvCxnSpPr>
          <p:nvPr/>
        </p:nvCxnSpPr>
        <p:spPr>
          <a:xfrm flipH="1">
            <a:off x="2423708" y="5049774"/>
            <a:ext cx="1384841"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9" name="Elbow Connector 198">
            <a:extLst>
              <a:ext uri="{FF2B5EF4-FFF2-40B4-BE49-F238E27FC236}">
                <a16:creationId xmlns:a16="http://schemas.microsoft.com/office/drawing/2014/main" id="{C9A58C58-96E2-014A-B0D3-813CABCF6E01}"/>
              </a:ext>
            </a:extLst>
          </p:cNvPr>
          <p:cNvCxnSpPr>
            <a:cxnSpLocks/>
            <a:stCxn id="190" idx="1"/>
            <a:endCxn id="78" idx="1"/>
          </p:cNvCxnSpPr>
          <p:nvPr/>
        </p:nvCxnSpPr>
        <p:spPr>
          <a:xfrm rot="10800000" flipH="1">
            <a:off x="1337857" y="1412280"/>
            <a:ext cx="32623" cy="3637495"/>
          </a:xfrm>
          <a:prstGeom prst="bentConnector3">
            <a:avLst>
              <a:gd name="adj1" fmla="val -1927015"/>
            </a:avLst>
          </a:prstGeom>
          <a:ln>
            <a:solidFill>
              <a:schemeClr val="accent2"/>
            </a:solidFill>
            <a:tailEnd type="triangle"/>
          </a:ln>
        </p:spPr>
        <p:style>
          <a:lnRef idx="3">
            <a:schemeClr val="accent1"/>
          </a:lnRef>
          <a:fillRef idx="0">
            <a:schemeClr val="accent1"/>
          </a:fillRef>
          <a:effectRef idx="2">
            <a:schemeClr val="accent1"/>
          </a:effectRef>
          <a:fontRef idx="minor">
            <a:schemeClr val="tx1"/>
          </a:fontRef>
        </p:style>
      </p:cxnSp>
      <p:sp>
        <p:nvSpPr>
          <p:cNvPr id="201" name="TextBox 200">
            <a:extLst>
              <a:ext uri="{FF2B5EF4-FFF2-40B4-BE49-F238E27FC236}">
                <a16:creationId xmlns:a16="http://schemas.microsoft.com/office/drawing/2014/main" id="{FAC7449E-8493-D945-B716-C8E825A13D46}"/>
              </a:ext>
            </a:extLst>
          </p:cNvPr>
          <p:cNvSpPr txBox="1"/>
          <p:nvPr/>
        </p:nvSpPr>
        <p:spPr>
          <a:xfrm rot="16200000">
            <a:off x="-551081" y="3305889"/>
            <a:ext cx="2206789" cy="246221"/>
          </a:xfrm>
          <a:prstGeom prst="rect">
            <a:avLst/>
          </a:prstGeom>
          <a:noFill/>
        </p:spPr>
        <p:txBody>
          <a:bodyPr wrap="square" rtlCol="0">
            <a:spAutoFit/>
          </a:bodyPr>
          <a:lstStyle/>
          <a:p>
            <a:pPr algn="ctr"/>
            <a:r>
              <a:rPr lang="en-US" sz="1000" dirty="0">
                <a:latin typeface="Helvetica Neue" panose="02000503000000020004" pitchFamily="2" charset="0"/>
                <a:ea typeface="Helvetica Neue" panose="02000503000000020004" pitchFamily="2" charset="0"/>
                <a:cs typeface="Helvetica Neue" panose="02000503000000020004" pitchFamily="2" charset="0"/>
              </a:rPr>
              <a:t>Fix label</a:t>
            </a:r>
          </a:p>
        </p:txBody>
      </p:sp>
      <p:sp>
        <p:nvSpPr>
          <p:cNvPr id="202" name="TextBox 201">
            <a:extLst>
              <a:ext uri="{FF2B5EF4-FFF2-40B4-BE49-F238E27FC236}">
                <a16:creationId xmlns:a16="http://schemas.microsoft.com/office/drawing/2014/main" id="{134D36CC-0980-114F-A2B2-BA9AA49DA50D}"/>
              </a:ext>
            </a:extLst>
          </p:cNvPr>
          <p:cNvSpPr txBox="1"/>
          <p:nvPr/>
        </p:nvSpPr>
        <p:spPr>
          <a:xfrm>
            <a:off x="1320313" y="5326129"/>
            <a:ext cx="1103395" cy="400110"/>
          </a:xfrm>
          <a:prstGeom prst="rect">
            <a:avLst/>
          </a:prstGeom>
          <a:noFill/>
        </p:spPr>
        <p:txBody>
          <a:bodyPr wrap="square" rtlCol="0">
            <a:spAutoFit/>
          </a:bodyPr>
          <a:lstStyle/>
          <a:p>
            <a:pPr algn="ctr"/>
            <a:r>
              <a:rPr lang="en-US" sz="1000" dirty="0">
                <a:latin typeface="Helvetica Neue" panose="02000503000000020004" pitchFamily="2" charset="0"/>
                <a:ea typeface="Helvetica Neue" panose="02000503000000020004" pitchFamily="2" charset="0"/>
                <a:cs typeface="Helvetica Neue" panose="02000503000000020004" pitchFamily="2" charset="0"/>
              </a:rPr>
              <a:t>New/different</a:t>
            </a:r>
          </a:p>
          <a:p>
            <a:pPr algn="ctr"/>
            <a:r>
              <a:rPr lang="en-US" sz="1000" dirty="0">
                <a:latin typeface="Helvetica Neue" panose="02000503000000020004" pitchFamily="2" charset="0"/>
                <a:ea typeface="Helvetica Neue" panose="02000503000000020004" pitchFamily="2" charset="0"/>
                <a:cs typeface="Helvetica Neue" panose="02000503000000020004" pitchFamily="2" charset="0"/>
              </a:rPr>
              <a:t>label/cluster</a:t>
            </a:r>
          </a:p>
        </p:txBody>
      </p:sp>
      <p:sp>
        <p:nvSpPr>
          <p:cNvPr id="203" name="TextBox 202">
            <a:extLst>
              <a:ext uri="{FF2B5EF4-FFF2-40B4-BE49-F238E27FC236}">
                <a16:creationId xmlns:a16="http://schemas.microsoft.com/office/drawing/2014/main" id="{6B509CCD-836E-724B-B142-C8B2B6C15642}"/>
              </a:ext>
            </a:extLst>
          </p:cNvPr>
          <p:cNvSpPr txBox="1"/>
          <p:nvPr/>
        </p:nvSpPr>
        <p:spPr>
          <a:xfrm>
            <a:off x="1833883" y="2310979"/>
            <a:ext cx="1129429" cy="246221"/>
          </a:xfrm>
          <a:prstGeom prst="rect">
            <a:avLst/>
          </a:prstGeom>
          <a:noFill/>
        </p:spPr>
        <p:txBody>
          <a:bodyPr wrap="square" rtlCol="0">
            <a:spAutoFit/>
          </a:bodyPr>
          <a:lstStyle/>
          <a:p>
            <a:pPr algn="ctr"/>
            <a:r>
              <a:rPr lang="en-US" sz="1000" dirty="0">
                <a:latin typeface="Helvetica Neue" panose="02000503000000020004" pitchFamily="2" charset="0"/>
                <a:ea typeface="Helvetica Neue" panose="02000503000000020004" pitchFamily="2" charset="0"/>
                <a:cs typeface="Helvetica Neue" panose="02000503000000020004" pitchFamily="2" charset="0"/>
              </a:rPr>
              <a:t>Retrain weights</a:t>
            </a:r>
          </a:p>
        </p:txBody>
      </p:sp>
      <p:grpSp>
        <p:nvGrpSpPr>
          <p:cNvPr id="216" name="Group 215">
            <a:extLst>
              <a:ext uri="{FF2B5EF4-FFF2-40B4-BE49-F238E27FC236}">
                <a16:creationId xmlns:a16="http://schemas.microsoft.com/office/drawing/2014/main" id="{F08B82D3-BA65-2E47-A1AD-12C193674094}"/>
              </a:ext>
            </a:extLst>
          </p:cNvPr>
          <p:cNvGrpSpPr/>
          <p:nvPr/>
        </p:nvGrpSpPr>
        <p:grpSpPr>
          <a:xfrm>
            <a:off x="615283" y="5980169"/>
            <a:ext cx="2345970" cy="597030"/>
            <a:chOff x="9846030" y="4769708"/>
            <a:chExt cx="2345970" cy="597030"/>
          </a:xfrm>
        </p:grpSpPr>
        <p:grpSp>
          <p:nvGrpSpPr>
            <p:cNvPr id="207" name="Group 206">
              <a:extLst>
                <a:ext uri="{FF2B5EF4-FFF2-40B4-BE49-F238E27FC236}">
                  <a16:creationId xmlns:a16="http://schemas.microsoft.com/office/drawing/2014/main" id="{977C5413-CE59-ED49-87CD-03180DF9C8C9}"/>
                </a:ext>
              </a:extLst>
            </p:cNvPr>
            <p:cNvGrpSpPr/>
            <p:nvPr/>
          </p:nvGrpSpPr>
          <p:grpSpPr>
            <a:xfrm>
              <a:off x="9846030" y="4769708"/>
              <a:ext cx="2345970" cy="246221"/>
              <a:chOff x="8183301" y="4501916"/>
              <a:chExt cx="2345970" cy="246221"/>
            </a:xfrm>
          </p:grpSpPr>
          <p:sp>
            <p:nvSpPr>
              <p:cNvPr id="205" name="Rectangle 204">
                <a:extLst>
                  <a:ext uri="{FF2B5EF4-FFF2-40B4-BE49-F238E27FC236}">
                    <a16:creationId xmlns:a16="http://schemas.microsoft.com/office/drawing/2014/main" id="{C9285632-B9D8-CA44-BF2E-7FE240C5B453}"/>
                  </a:ext>
                </a:extLst>
              </p:cNvPr>
              <p:cNvSpPr/>
              <p:nvPr/>
            </p:nvSpPr>
            <p:spPr>
              <a:xfrm>
                <a:off x="8183301" y="4549478"/>
                <a:ext cx="139181" cy="15109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CCF88CA8-945B-B54D-884F-27F1A410B80C}"/>
                  </a:ext>
                </a:extLst>
              </p:cNvPr>
              <p:cNvSpPr txBox="1"/>
              <p:nvPr/>
            </p:nvSpPr>
            <p:spPr>
              <a:xfrm>
                <a:off x="8322482" y="4501916"/>
                <a:ext cx="2206789" cy="246221"/>
              </a:xfrm>
              <a:prstGeom prst="rect">
                <a:avLst/>
              </a:prstGeom>
              <a:noFill/>
            </p:spPr>
            <p:txBody>
              <a:bodyPr wrap="square" rtlCol="0">
                <a:spAutoFit/>
              </a:bodyPr>
              <a:lstStyle/>
              <a:p>
                <a:r>
                  <a:rPr lang="en-US" sz="1000" dirty="0">
                    <a:latin typeface="Helvetica Neue" panose="02000503000000020004" pitchFamily="2" charset="0"/>
                    <a:ea typeface="Helvetica Neue" panose="02000503000000020004" pitchFamily="2" charset="0"/>
                    <a:cs typeface="Helvetica Neue" panose="02000503000000020004" pitchFamily="2" charset="0"/>
                  </a:rPr>
                  <a:t>Retraining classifier loop </a:t>
                </a:r>
              </a:p>
            </p:txBody>
          </p:sp>
        </p:grpSp>
        <p:grpSp>
          <p:nvGrpSpPr>
            <p:cNvPr id="211" name="Group 210">
              <a:extLst>
                <a:ext uri="{FF2B5EF4-FFF2-40B4-BE49-F238E27FC236}">
                  <a16:creationId xmlns:a16="http://schemas.microsoft.com/office/drawing/2014/main" id="{2A346F87-5308-CC47-853B-54FB10FAF5D9}"/>
                </a:ext>
              </a:extLst>
            </p:cNvPr>
            <p:cNvGrpSpPr/>
            <p:nvPr/>
          </p:nvGrpSpPr>
          <p:grpSpPr>
            <a:xfrm>
              <a:off x="9846030" y="5120517"/>
              <a:ext cx="2345970" cy="246221"/>
              <a:chOff x="8183301" y="4501916"/>
              <a:chExt cx="2345970" cy="246221"/>
            </a:xfrm>
          </p:grpSpPr>
          <p:sp>
            <p:nvSpPr>
              <p:cNvPr id="212" name="Rectangle 211">
                <a:extLst>
                  <a:ext uri="{FF2B5EF4-FFF2-40B4-BE49-F238E27FC236}">
                    <a16:creationId xmlns:a16="http://schemas.microsoft.com/office/drawing/2014/main" id="{C06A7DDC-8429-8742-95BD-DDAE668D8C60}"/>
                  </a:ext>
                </a:extLst>
              </p:cNvPr>
              <p:cNvSpPr/>
              <p:nvPr/>
            </p:nvSpPr>
            <p:spPr>
              <a:xfrm>
                <a:off x="8183301" y="4549478"/>
                <a:ext cx="139181" cy="15109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TextBox 212">
                <a:extLst>
                  <a:ext uri="{FF2B5EF4-FFF2-40B4-BE49-F238E27FC236}">
                    <a16:creationId xmlns:a16="http://schemas.microsoft.com/office/drawing/2014/main" id="{E5258237-C7F1-7744-B116-F809039D74A6}"/>
                  </a:ext>
                </a:extLst>
              </p:cNvPr>
              <p:cNvSpPr txBox="1"/>
              <p:nvPr/>
            </p:nvSpPr>
            <p:spPr>
              <a:xfrm>
                <a:off x="8322482" y="4501916"/>
                <a:ext cx="2206789" cy="246221"/>
              </a:xfrm>
              <a:prstGeom prst="rect">
                <a:avLst/>
              </a:prstGeom>
              <a:noFill/>
            </p:spPr>
            <p:txBody>
              <a:bodyPr wrap="square" rtlCol="0">
                <a:spAutoFit/>
              </a:bodyPr>
              <a:lstStyle/>
              <a:p>
                <a:r>
                  <a:rPr lang="en-US" sz="1000" dirty="0">
                    <a:latin typeface="Helvetica Neue" panose="02000503000000020004" pitchFamily="2" charset="0"/>
                    <a:ea typeface="Helvetica Neue" panose="02000503000000020004" pitchFamily="2" charset="0"/>
                    <a:cs typeface="Helvetica Neue" panose="02000503000000020004" pitchFamily="2" charset="0"/>
                  </a:rPr>
                  <a:t>Retraining cluster loop </a:t>
                </a:r>
              </a:p>
            </p:txBody>
          </p:sp>
        </p:grpSp>
      </p:grpSp>
    </p:spTree>
    <p:extLst>
      <p:ext uri="{BB962C8B-B14F-4D97-AF65-F5344CB8AC3E}">
        <p14:creationId xmlns:p14="http://schemas.microsoft.com/office/powerpoint/2010/main" val="1376230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D6C5A6F5-A9A4-5D46-A869-A13F2AA98410}"/>
              </a:ext>
            </a:extLst>
          </p:cNvPr>
          <p:cNvSpPr txBox="1"/>
          <p:nvPr/>
        </p:nvSpPr>
        <p:spPr>
          <a:xfrm>
            <a:off x="131940" y="161321"/>
            <a:ext cx="11831459" cy="307777"/>
          </a:xfrm>
          <a:prstGeom prst="rect">
            <a:avLst/>
          </a:prstGeom>
          <a:noFill/>
        </p:spPr>
        <p:txBody>
          <a:bodyPr wrap="square" rtlCol="0">
            <a:spAutoFit/>
          </a:bodyPr>
          <a:lstStyle/>
          <a:p>
            <a:pPr algn="ctr"/>
            <a:r>
              <a:rPr lang="en-NZ" sz="1400" b="1" dirty="0">
                <a:latin typeface="Verdana" panose="020B0604030504040204" pitchFamily="34" charset="0"/>
                <a:ea typeface="Verdana" panose="020B0604030504040204" pitchFamily="34" charset="0"/>
                <a:cs typeface="Verdana" panose="020B0604030504040204" pitchFamily="34" charset="0"/>
              </a:rPr>
              <a:t>Machine Learning for Reading Full Form Chinese Characters in Historical NZ Newspapers</a:t>
            </a:r>
            <a:r>
              <a:rPr lang="en-US" sz="1400" b="1" dirty="0">
                <a:latin typeface="Verdana" panose="020B0604030504040204" pitchFamily="34" charset="0"/>
                <a:ea typeface="Verdana" panose="020B0604030504040204" pitchFamily="34" charset="0"/>
                <a:cs typeface="Verdana" panose="020B0604030504040204" pitchFamily="34" charset="0"/>
              </a:rPr>
              <a:t> </a:t>
            </a:r>
          </a:p>
        </p:txBody>
      </p:sp>
      <p:cxnSp>
        <p:nvCxnSpPr>
          <p:cNvPr id="36" name="Straight Connector 35">
            <a:extLst>
              <a:ext uri="{FF2B5EF4-FFF2-40B4-BE49-F238E27FC236}">
                <a16:creationId xmlns:a16="http://schemas.microsoft.com/office/drawing/2014/main" id="{2AD50CF5-21FA-7543-8411-8EECC9D205E9}"/>
              </a:ext>
            </a:extLst>
          </p:cNvPr>
          <p:cNvCxnSpPr>
            <a:cxnSpLocks/>
          </p:cNvCxnSpPr>
          <p:nvPr/>
        </p:nvCxnSpPr>
        <p:spPr>
          <a:xfrm>
            <a:off x="228601" y="501181"/>
            <a:ext cx="11734798" cy="0"/>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37" name="TextBox 36">
            <a:extLst>
              <a:ext uri="{FF2B5EF4-FFF2-40B4-BE49-F238E27FC236}">
                <a16:creationId xmlns:a16="http://schemas.microsoft.com/office/drawing/2014/main" id="{3030CF54-0DB3-7947-8AB8-1E4A64C584F3}"/>
              </a:ext>
            </a:extLst>
          </p:cNvPr>
          <p:cNvSpPr txBox="1"/>
          <p:nvPr/>
        </p:nvSpPr>
        <p:spPr>
          <a:xfrm>
            <a:off x="131940" y="539257"/>
            <a:ext cx="11831459" cy="276999"/>
          </a:xfrm>
          <a:prstGeom prst="rect">
            <a:avLst/>
          </a:prstGeom>
          <a:noFill/>
        </p:spPr>
        <p:txBody>
          <a:bodyPr wrap="square" rtlCol="0">
            <a:spAutoFit/>
          </a:bodyPr>
          <a:lstStyle/>
          <a:p>
            <a:pPr algn="ctr"/>
            <a:r>
              <a:rPr lang="en-GB" sz="1200" dirty="0">
                <a:latin typeface="Verdana" panose="020B0604030504040204" pitchFamily="34" charset="0"/>
                <a:ea typeface="Verdana" panose="020B0604030504040204" pitchFamily="34" charset="0"/>
                <a:cs typeface="Verdana" panose="020B0604030504040204" pitchFamily="34" charset="0"/>
              </a:rPr>
              <a:t>Proposed Timeline</a:t>
            </a:r>
            <a:endParaRPr lang="en-US" sz="1200" dirty="0">
              <a:latin typeface="Verdana" panose="020B0604030504040204" pitchFamily="34" charset="0"/>
              <a:ea typeface="Verdana" panose="020B0604030504040204" pitchFamily="34" charset="0"/>
              <a:cs typeface="Verdana" panose="020B0604030504040204" pitchFamily="34" charset="0"/>
            </a:endParaRPr>
          </a:p>
        </p:txBody>
      </p:sp>
      <p:cxnSp>
        <p:nvCxnSpPr>
          <p:cNvPr id="23" name="Straight Connector 22">
            <a:extLst>
              <a:ext uri="{FF2B5EF4-FFF2-40B4-BE49-F238E27FC236}">
                <a16:creationId xmlns:a16="http://schemas.microsoft.com/office/drawing/2014/main" id="{523E992F-AB2B-AA42-AD9C-2970DAB7477B}"/>
              </a:ext>
            </a:extLst>
          </p:cNvPr>
          <p:cNvCxnSpPr>
            <a:cxnSpLocks/>
          </p:cNvCxnSpPr>
          <p:nvPr/>
        </p:nvCxnSpPr>
        <p:spPr>
          <a:xfrm>
            <a:off x="577516" y="3660394"/>
            <a:ext cx="11032958" cy="0"/>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129D2933-0729-6148-A213-1A05C5CA1460}"/>
              </a:ext>
            </a:extLst>
          </p:cNvPr>
          <p:cNvSpPr txBox="1"/>
          <p:nvPr/>
        </p:nvSpPr>
        <p:spPr>
          <a:xfrm>
            <a:off x="-112677" y="2959406"/>
            <a:ext cx="1516386" cy="400110"/>
          </a:xfrm>
          <a:prstGeom prst="rect">
            <a:avLst/>
          </a:prstGeom>
          <a:noFill/>
        </p:spPr>
        <p:txBody>
          <a:bodyPr wrap="square" rtlCol="0">
            <a:spAutoFit/>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Project Proposal</a:t>
            </a:r>
          </a:p>
          <a:p>
            <a:pPr algn="ctr"/>
            <a:r>
              <a:rPr lang="en-US" sz="1000" b="1" dirty="0">
                <a:latin typeface="Verdana" panose="020B0604030504040204" pitchFamily="34" charset="0"/>
                <a:ea typeface="Verdana" panose="020B0604030504040204" pitchFamily="34" charset="0"/>
                <a:cs typeface="Verdana" panose="020B0604030504040204" pitchFamily="34" charset="0"/>
              </a:rPr>
              <a:t> 19 Apr</a:t>
            </a:r>
          </a:p>
        </p:txBody>
      </p:sp>
      <p:sp>
        <p:nvSpPr>
          <p:cNvPr id="41" name="TextBox 40">
            <a:extLst>
              <a:ext uri="{FF2B5EF4-FFF2-40B4-BE49-F238E27FC236}">
                <a16:creationId xmlns:a16="http://schemas.microsoft.com/office/drawing/2014/main" id="{6B1E08BC-DFEE-F840-B949-E33B3077278C}"/>
              </a:ext>
            </a:extLst>
          </p:cNvPr>
          <p:cNvSpPr txBox="1"/>
          <p:nvPr/>
        </p:nvSpPr>
        <p:spPr>
          <a:xfrm>
            <a:off x="10852281" y="2986121"/>
            <a:ext cx="1516386" cy="400110"/>
          </a:xfrm>
          <a:prstGeom prst="rect">
            <a:avLst/>
          </a:prstGeom>
          <a:noFill/>
        </p:spPr>
        <p:txBody>
          <a:bodyPr wrap="square" rtlCol="0">
            <a:spAutoFit/>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Final Report</a:t>
            </a:r>
          </a:p>
          <a:p>
            <a:pPr algn="ctr"/>
            <a:r>
              <a:rPr lang="en-US" sz="1000" b="1" dirty="0">
                <a:latin typeface="Verdana" panose="020B0604030504040204" pitchFamily="34" charset="0"/>
                <a:ea typeface="Verdana" panose="020B0604030504040204" pitchFamily="34" charset="0"/>
                <a:cs typeface="Verdana" panose="020B0604030504040204" pitchFamily="34" charset="0"/>
              </a:rPr>
              <a:t> 18 Oct</a:t>
            </a:r>
          </a:p>
        </p:txBody>
      </p:sp>
      <p:grpSp>
        <p:nvGrpSpPr>
          <p:cNvPr id="44" name="Group 43">
            <a:extLst>
              <a:ext uri="{FF2B5EF4-FFF2-40B4-BE49-F238E27FC236}">
                <a16:creationId xmlns:a16="http://schemas.microsoft.com/office/drawing/2014/main" id="{CDBA9BB3-34CC-8F44-AAAE-935E06448CA7}"/>
              </a:ext>
            </a:extLst>
          </p:cNvPr>
          <p:cNvGrpSpPr/>
          <p:nvPr/>
        </p:nvGrpSpPr>
        <p:grpSpPr>
          <a:xfrm>
            <a:off x="6307275" y="2704563"/>
            <a:ext cx="1516386" cy="944638"/>
            <a:chOff x="-96253" y="2775754"/>
            <a:chExt cx="1516386" cy="944638"/>
          </a:xfrm>
        </p:grpSpPr>
        <p:cxnSp>
          <p:nvCxnSpPr>
            <p:cNvPr id="45" name="Straight Connector 44">
              <a:extLst>
                <a:ext uri="{FF2B5EF4-FFF2-40B4-BE49-F238E27FC236}">
                  <a16:creationId xmlns:a16="http://schemas.microsoft.com/office/drawing/2014/main" id="{018191B9-9822-3D48-A2AC-A2388BDBE66C}"/>
                </a:ext>
              </a:extLst>
            </p:cNvPr>
            <p:cNvCxnSpPr>
              <a:cxnSpLocks/>
            </p:cNvCxnSpPr>
            <p:nvPr/>
          </p:nvCxnSpPr>
          <p:spPr>
            <a:xfrm flipV="1">
              <a:off x="650112" y="3175865"/>
              <a:ext cx="0" cy="544527"/>
            </a:xfrm>
            <a:prstGeom prst="line">
              <a:avLst/>
            </a:prstGeom>
            <a:ln w="38100">
              <a:solidFill>
                <a:srgbClr val="00B0F0"/>
              </a:solidFill>
            </a:ln>
          </p:spPr>
          <p:style>
            <a:lnRef idx="3">
              <a:schemeClr val="accent1"/>
            </a:lnRef>
            <a:fillRef idx="0">
              <a:schemeClr val="accent1"/>
            </a:fillRef>
            <a:effectRef idx="2">
              <a:schemeClr val="accent1"/>
            </a:effectRef>
            <a:fontRef idx="minor">
              <a:schemeClr val="tx1"/>
            </a:fontRef>
          </p:style>
        </p:cxnSp>
        <p:sp>
          <p:nvSpPr>
            <p:cNvPr id="46" name="TextBox 45">
              <a:extLst>
                <a:ext uri="{FF2B5EF4-FFF2-40B4-BE49-F238E27FC236}">
                  <a16:creationId xmlns:a16="http://schemas.microsoft.com/office/drawing/2014/main" id="{84CB0C01-B307-4F4C-BDAC-07BED67CE72B}"/>
                </a:ext>
              </a:extLst>
            </p:cNvPr>
            <p:cNvSpPr txBox="1"/>
            <p:nvPr/>
          </p:nvSpPr>
          <p:spPr>
            <a:xfrm>
              <a:off x="-96253" y="2775754"/>
              <a:ext cx="1516386" cy="400110"/>
            </a:xfrm>
            <a:prstGeom prst="rect">
              <a:avLst/>
            </a:prstGeom>
            <a:noFill/>
          </p:spPr>
          <p:txBody>
            <a:bodyPr wrap="square" rtlCol="0">
              <a:spAutoFit/>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UI Frontend</a:t>
              </a:r>
            </a:p>
            <a:p>
              <a:pPr algn="ctr"/>
              <a:r>
                <a:rPr lang="en-US" sz="1000" b="1" dirty="0">
                  <a:latin typeface="Verdana" panose="020B0604030504040204" pitchFamily="34" charset="0"/>
                  <a:ea typeface="Verdana" panose="020B0604030504040204" pitchFamily="34" charset="0"/>
                  <a:cs typeface="Verdana" panose="020B0604030504040204" pitchFamily="34" charset="0"/>
                </a:rPr>
                <a:t> 12 Jul</a:t>
              </a:r>
            </a:p>
          </p:txBody>
        </p:sp>
      </p:grpSp>
      <p:grpSp>
        <p:nvGrpSpPr>
          <p:cNvPr id="47" name="Group 46">
            <a:extLst>
              <a:ext uri="{FF2B5EF4-FFF2-40B4-BE49-F238E27FC236}">
                <a16:creationId xmlns:a16="http://schemas.microsoft.com/office/drawing/2014/main" id="{CADE31AD-0860-8E46-AF7D-32C4BE514C97}"/>
              </a:ext>
            </a:extLst>
          </p:cNvPr>
          <p:cNvGrpSpPr/>
          <p:nvPr/>
        </p:nvGrpSpPr>
        <p:grpSpPr>
          <a:xfrm>
            <a:off x="6806245" y="3669639"/>
            <a:ext cx="1516386" cy="961515"/>
            <a:chOff x="-108081" y="3175865"/>
            <a:chExt cx="1516386" cy="961515"/>
          </a:xfrm>
        </p:grpSpPr>
        <p:cxnSp>
          <p:nvCxnSpPr>
            <p:cNvPr id="48" name="Straight Connector 47">
              <a:extLst>
                <a:ext uri="{FF2B5EF4-FFF2-40B4-BE49-F238E27FC236}">
                  <a16:creationId xmlns:a16="http://schemas.microsoft.com/office/drawing/2014/main" id="{A74489D3-72B9-5941-B34A-803F3D7535F6}"/>
                </a:ext>
              </a:extLst>
            </p:cNvPr>
            <p:cNvCxnSpPr>
              <a:cxnSpLocks/>
            </p:cNvCxnSpPr>
            <p:nvPr/>
          </p:nvCxnSpPr>
          <p:spPr>
            <a:xfrm flipV="1">
              <a:off x="650112" y="3175865"/>
              <a:ext cx="0" cy="544527"/>
            </a:xfrm>
            <a:prstGeom prst="line">
              <a:avLst/>
            </a:prstGeom>
            <a:ln w="38100">
              <a:solidFill>
                <a:srgbClr val="00B0F0"/>
              </a:solidFill>
            </a:ln>
          </p:spPr>
          <p:style>
            <a:lnRef idx="3">
              <a:schemeClr val="accent1"/>
            </a:lnRef>
            <a:fillRef idx="0">
              <a:schemeClr val="accent1"/>
            </a:fillRef>
            <a:effectRef idx="2">
              <a:schemeClr val="accent1"/>
            </a:effectRef>
            <a:fontRef idx="minor">
              <a:schemeClr val="tx1"/>
            </a:fontRef>
          </p:style>
        </p:cxnSp>
        <p:sp>
          <p:nvSpPr>
            <p:cNvPr id="49" name="TextBox 48">
              <a:extLst>
                <a:ext uri="{FF2B5EF4-FFF2-40B4-BE49-F238E27FC236}">
                  <a16:creationId xmlns:a16="http://schemas.microsoft.com/office/drawing/2014/main" id="{CAFDA2BE-46C9-0A42-9738-BA758F63CD24}"/>
                </a:ext>
              </a:extLst>
            </p:cNvPr>
            <p:cNvSpPr txBox="1"/>
            <p:nvPr/>
          </p:nvSpPr>
          <p:spPr>
            <a:xfrm>
              <a:off x="-108081" y="3737270"/>
              <a:ext cx="1516386" cy="400110"/>
            </a:xfrm>
            <a:prstGeom prst="rect">
              <a:avLst/>
            </a:prstGeom>
            <a:noFill/>
          </p:spPr>
          <p:txBody>
            <a:bodyPr wrap="square" rtlCol="0">
              <a:spAutoFit/>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User Testing</a:t>
              </a:r>
            </a:p>
            <a:p>
              <a:pPr algn="ctr"/>
              <a:r>
                <a:rPr lang="en-US" sz="1000" b="1" dirty="0">
                  <a:latin typeface="Verdana" panose="020B0604030504040204" pitchFamily="34" charset="0"/>
                  <a:ea typeface="Verdana" panose="020B0604030504040204" pitchFamily="34" charset="0"/>
                  <a:cs typeface="Verdana" panose="020B0604030504040204" pitchFamily="34" charset="0"/>
                </a:rPr>
                <a:t> 19 Jul</a:t>
              </a:r>
            </a:p>
          </p:txBody>
        </p:sp>
      </p:grpSp>
      <p:grpSp>
        <p:nvGrpSpPr>
          <p:cNvPr id="50" name="Group 49">
            <a:extLst>
              <a:ext uri="{FF2B5EF4-FFF2-40B4-BE49-F238E27FC236}">
                <a16:creationId xmlns:a16="http://schemas.microsoft.com/office/drawing/2014/main" id="{BF2A6656-4BF2-174A-AC19-2349F3EBF822}"/>
              </a:ext>
            </a:extLst>
          </p:cNvPr>
          <p:cNvGrpSpPr/>
          <p:nvPr/>
        </p:nvGrpSpPr>
        <p:grpSpPr>
          <a:xfrm>
            <a:off x="8371796" y="2714590"/>
            <a:ext cx="1516386" cy="944637"/>
            <a:chOff x="76019" y="2817726"/>
            <a:chExt cx="1516386" cy="944637"/>
          </a:xfrm>
        </p:grpSpPr>
        <p:cxnSp>
          <p:nvCxnSpPr>
            <p:cNvPr id="51" name="Straight Connector 50">
              <a:extLst>
                <a:ext uri="{FF2B5EF4-FFF2-40B4-BE49-F238E27FC236}">
                  <a16:creationId xmlns:a16="http://schemas.microsoft.com/office/drawing/2014/main" id="{30B6D281-80EA-B240-B5E8-E8626D46CEC3}"/>
                </a:ext>
              </a:extLst>
            </p:cNvPr>
            <p:cNvCxnSpPr>
              <a:cxnSpLocks/>
            </p:cNvCxnSpPr>
            <p:nvPr/>
          </p:nvCxnSpPr>
          <p:spPr>
            <a:xfrm flipV="1">
              <a:off x="784786" y="3217836"/>
              <a:ext cx="0" cy="544527"/>
            </a:xfrm>
            <a:prstGeom prst="line">
              <a:avLst/>
            </a:prstGeom>
            <a:ln w="38100">
              <a:solidFill>
                <a:srgbClr val="00B0F0"/>
              </a:solidFill>
            </a:ln>
          </p:spPr>
          <p:style>
            <a:lnRef idx="3">
              <a:schemeClr val="accent1"/>
            </a:lnRef>
            <a:fillRef idx="0">
              <a:schemeClr val="accent1"/>
            </a:fillRef>
            <a:effectRef idx="2">
              <a:schemeClr val="accent1"/>
            </a:effectRef>
            <a:fontRef idx="minor">
              <a:schemeClr val="tx1"/>
            </a:fontRef>
          </p:style>
        </p:cxnSp>
        <p:sp>
          <p:nvSpPr>
            <p:cNvPr id="52" name="TextBox 51">
              <a:extLst>
                <a:ext uri="{FF2B5EF4-FFF2-40B4-BE49-F238E27FC236}">
                  <a16:creationId xmlns:a16="http://schemas.microsoft.com/office/drawing/2014/main" id="{D572CE8C-B07D-7145-8DCA-0807EFF60C3E}"/>
                </a:ext>
              </a:extLst>
            </p:cNvPr>
            <p:cNvSpPr txBox="1"/>
            <p:nvPr/>
          </p:nvSpPr>
          <p:spPr>
            <a:xfrm>
              <a:off x="76019" y="2817726"/>
              <a:ext cx="1516386" cy="400110"/>
            </a:xfrm>
            <a:prstGeom prst="rect">
              <a:avLst/>
            </a:prstGeom>
            <a:noFill/>
          </p:spPr>
          <p:txBody>
            <a:bodyPr wrap="square" rtlCol="0">
              <a:spAutoFit/>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Retrain new model</a:t>
              </a:r>
            </a:p>
            <a:p>
              <a:pPr algn="ctr"/>
              <a:r>
                <a:rPr lang="en-US" sz="1000" b="1" dirty="0">
                  <a:latin typeface="Verdana" panose="020B0604030504040204" pitchFamily="34" charset="0"/>
                  <a:ea typeface="Verdana" panose="020B0604030504040204" pitchFamily="34" charset="0"/>
                  <a:cs typeface="Verdana" panose="020B0604030504040204" pitchFamily="34" charset="0"/>
                </a:rPr>
                <a:t> 9 Aug</a:t>
              </a:r>
            </a:p>
          </p:txBody>
        </p:sp>
      </p:grpSp>
      <p:grpSp>
        <p:nvGrpSpPr>
          <p:cNvPr id="53" name="Group 52">
            <a:extLst>
              <a:ext uri="{FF2B5EF4-FFF2-40B4-BE49-F238E27FC236}">
                <a16:creationId xmlns:a16="http://schemas.microsoft.com/office/drawing/2014/main" id="{F64593E5-EDD6-2F40-8FED-E5EE8900DC58}"/>
              </a:ext>
            </a:extLst>
          </p:cNvPr>
          <p:cNvGrpSpPr/>
          <p:nvPr/>
        </p:nvGrpSpPr>
        <p:grpSpPr>
          <a:xfrm>
            <a:off x="9319299" y="3669639"/>
            <a:ext cx="1516386" cy="961515"/>
            <a:chOff x="-108081" y="3175865"/>
            <a:chExt cx="1516386" cy="961515"/>
          </a:xfrm>
        </p:grpSpPr>
        <p:cxnSp>
          <p:nvCxnSpPr>
            <p:cNvPr id="54" name="Straight Connector 53">
              <a:extLst>
                <a:ext uri="{FF2B5EF4-FFF2-40B4-BE49-F238E27FC236}">
                  <a16:creationId xmlns:a16="http://schemas.microsoft.com/office/drawing/2014/main" id="{D3E1FE58-64C4-564A-9923-4EB3A8CF8DE0}"/>
                </a:ext>
              </a:extLst>
            </p:cNvPr>
            <p:cNvCxnSpPr>
              <a:cxnSpLocks/>
            </p:cNvCxnSpPr>
            <p:nvPr/>
          </p:nvCxnSpPr>
          <p:spPr>
            <a:xfrm flipV="1">
              <a:off x="650112" y="3175865"/>
              <a:ext cx="0" cy="544527"/>
            </a:xfrm>
            <a:prstGeom prst="line">
              <a:avLst/>
            </a:prstGeom>
            <a:ln w="38100">
              <a:solidFill>
                <a:srgbClr val="00B0F0"/>
              </a:solidFill>
            </a:ln>
          </p:spPr>
          <p:style>
            <a:lnRef idx="3">
              <a:schemeClr val="accent1"/>
            </a:lnRef>
            <a:fillRef idx="0">
              <a:schemeClr val="accent1"/>
            </a:fillRef>
            <a:effectRef idx="2">
              <a:schemeClr val="accent1"/>
            </a:effectRef>
            <a:fontRef idx="minor">
              <a:schemeClr val="tx1"/>
            </a:fontRef>
          </p:style>
        </p:cxnSp>
        <p:sp>
          <p:nvSpPr>
            <p:cNvPr id="55" name="TextBox 54">
              <a:extLst>
                <a:ext uri="{FF2B5EF4-FFF2-40B4-BE49-F238E27FC236}">
                  <a16:creationId xmlns:a16="http://schemas.microsoft.com/office/drawing/2014/main" id="{D8D8FB14-184B-F948-AEE8-371C81ACFAB3}"/>
                </a:ext>
              </a:extLst>
            </p:cNvPr>
            <p:cNvSpPr txBox="1"/>
            <p:nvPr/>
          </p:nvSpPr>
          <p:spPr>
            <a:xfrm>
              <a:off x="-108081" y="3737270"/>
              <a:ext cx="1516386" cy="400110"/>
            </a:xfrm>
            <a:prstGeom prst="rect">
              <a:avLst/>
            </a:prstGeom>
            <a:noFill/>
          </p:spPr>
          <p:txBody>
            <a:bodyPr wrap="square" rtlCol="0">
              <a:spAutoFit/>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Model Testing</a:t>
              </a:r>
            </a:p>
            <a:p>
              <a:pPr algn="ctr"/>
              <a:r>
                <a:rPr lang="en-US" sz="1000" b="1" dirty="0">
                  <a:latin typeface="Verdana" panose="020B0604030504040204" pitchFamily="34" charset="0"/>
                  <a:ea typeface="Verdana" panose="020B0604030504040204" pitchFamily="34" charset="0"/>
                  <a:cs typeface="Verdana" panose="020B0604030504040204" pitchFamily="34" charset="0"/>
                </a:rPr>
                <a:t>23 Aug</a:t>
              </a:r>
            </a:p>
          </p:txBody>
        </p:sp>
      </p:grpSp>
      <p:grpSp>
        <p:nvGrpSpPr>
          <p:cNvPr id="17" name="Group 16">
            <a:extLst>
              <a:ext uri="{FF2B5EF4-FFF2-40B4-BE49-F238E27FC236}">
                <a16:creationId xmlns:a16="http://schemas.microsoft.com/office/drawing/2014/main" id="{5008881E-4C94-F743-9C55-CF481F039C32}"/>
              </a:ext>
            </a:extLst>
          </p:cNvPr>
          <p:cNvGrpSpPr/>
          <p:nvPr/>
        </p:nvGrpSpPr>
        <p:grpSpPr>
          <a:xfrm>
            <a:off x="-156210" y="3510350"/>
            <a:ext cx="1516386" cy="423978"/>
            <a:chOff x="-156210" y="3199929"/>
            <a:chExt cx="1516386" cy="817463"/>
          </a:xfrm>
        </p:grpSpPr>
        <p:cxnSp>
          <p:nvCxnSpPr>
            <p:cNvPr id="30" name="Straight Connector 29">
              <a:extLst>
                <a:ext uri="{FF2B5EF4-FFF2-40B4-BE49-F238E27FC236}">
                  <a16:creationId xmlns:a16="http://schemas.microsoft.com/office/drawing/2014/main" id="{32655C39-BDBA-DA47-AA99-0572EC6B7C05}"/>
                </a:ext>
              </a:extLst>
            </p:cNvPr>
            <p:cNvCxnSpPr>
              <a:cxnSpLocks/>
            </p:cNvCxnSpPr>
            <p:nvPr/>
          </p:nvCxnSpPr>
          <p:spPr>
            <a:xfrm flipV="1">
              <a:off x="589953" y="3199929"/>
              <a:ext cx="0" cy="544527"/>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61" name="TextBox 60">
              <a:extLst>
                <a:ext uri="{FF2B5EF4-FFF2-40B4-BE49-F238E27FC236}">
                  <a16:creationId xmlns:a16="http://schemas.microsoft.com/office/drawing/2014/main" id="{84461806-7831-284F-9800-27AE2D7865CE}"/>
                </a:ext>
              </a:extLst>
            </p:cNvPr>
            <p:cNvSpPr txBox="1"/>
            <p:nvPr/>
          </p:nvSpPr>
          <p:spPr>
            <a:xfrm>
              <a:off x="-156210" y="3771171"/>
              <a:ext cx="1516386" cy="246221"/>
            </a:xfrm>
            <a:prstGeom prst="rect">
              <a:avLst/>
            </a:prstGeom>
            <a:noFill/>
          </p:spPr>
          <p:txBody>
            <a:bodyPr wrap="square" rtlCol="0">
              <a:spAutoFit/>
            </a:bodyPr>
            <a:lstStyle/>
            <a:p>
              <a:pPr algn="ctr"/>
              <a:r>
                <a:rPr lang="en-US" sz="1000" b="1" dirty="0">
                  <a:latin typeface="Verdana" panose="020B0604030504040204" pitchFamily="34" charset="0"/>
                  <a:ea typeface="Verdana" panose="020B0604030504040204" pitchFamily="34" charset="0"/>
                  <a:cs typeface="Verdana" panose="020B0604030504040204" pitchFamily="34" charset="0"/>
                </a:rPr>
                <a:t>APR</a:t>
              </a:r>
            </a:p>
          </p:txBody>
        </p:sp>
      </p:grpSp>
      <p:grpSp>
        <p:nvGrpSpPr>
          <p:cNvPr id="62" name="Group 61">
            <a:extLst>
              <a:ext uri="{FF2B5EF4-FFF2-40B4-BE49-F238E27FC236}">
                <a16:creationId xmlns:a16="http://schemas.microsoft.com/office/drawing/2014/main" id="{07F3B80A-C76B-9941-863E-D28C2DE07092}"/>
              </a:ext>
            </a:extLst>
          </p:cNvPr>
          <p:cNvGrpSpPr/>
          <p:nvPr/>
        </p:nvGrpSpPr>
        <p:grpSpPr>
          <a:xfrm>
            <a:off x="747983" y="3510350"/>
            <a:ext cx="1516386" cy="423978"/>
            <a:chOff x="-156210" y="3199929"/>
            <a:chExt cx="1516386" cy="817463"/>
          </a:xfrm>
        </p:grpSpPr>
        <p:cxnSp>
          <p:nvCxnSpPr>
            <p:cNvPr id="63" name="Straight Connector 62">
              <a:extLst>
                <a:ext uri="{FF2B5EF4-FFF2-40B4-BE49-F238E27FC236}">
                  <a16:creationId xmlns:a16="http://schemas.microsoft.com/office/drawing/2014/main" id="{1779B3EA-5378-0E46-A15D-D300E479138F}"/>
                </a:ext>
              </a:extLst>
            </p:cNvPr>
            <p:cNvCxnSpPr>
              <a:cxnSpLocks/>
            </p:cNvCxnSpPr>
            <p:nvPr/>
          </p:nvCxnSpPr>
          <p:spPr>
            <a:xfrm flipV="1">
              <a:off x="589953" y="3199929"/>
              <a:ext cx="0" cy="544527"/>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64" name="TextBox 63">
              <a:extLst>
                <a:ext uri="{FF2B5EF4-FFF2-40B4-BE49-F238E27FC236}">
                  <a16:creationId xmlns:a16="http://schemas.microsoft.com/office/drawing/2014/main" id="{DC448ED3-C49D-BD47-8319-A91E19D1B725}"/>
                </a:ext>
              </a:extLst>
            </p:cNvPr>
            <p:cNvSpPr txBox="1"/>
            <p:nvPr/>
          </p:nvSpPr>
          <p:spPr>
            <a:xfrm>
              <a:off x="-156210" y="3771171"/>
              <a:ext cx="1516386" cy="246221"/>
            </a:xfrm>
            <a:prstGeom prst="rect">
              <a:avLst/>
            </a:prstGeom>
            <a:noFill/>
          </p:spPr>
          <p:txBody>
            <a:bodyPr wrap="square" rtlCol="0">
              <a:spAutoFit/>
            </a:bodyPr>
            <a:lstStyle/>
            <a:p>
              <a:pPr algn="ctr"/>
              <a:r>
                <a:rPr lang="en-US" sz="1000" b="1" dirty="0">
                  <a:latin typeface="Verdana" panose="020B0604030504040204" pitchFamily="34" charset="0"/>
                  <a:ea typeface="Verdana" panose="020B0604030504040204" pitchFamily="34" charset="0"/>
                  <a:cs typeface="Verdana" panose="020B0604030504040204" pitchFamily="34" charset="0"/>
                </a:rPr>
                <a:t>MAY</a:t>
              </a:r>
            </a:p>
          </p:txBody>
        </p:sp>
      </p:grpSp>
      <p:grpSp>
        <p:nvGrpSpPr>
          <p:cNvPr id="65" name="Group 64">
            <a:extLst>
              <a:ext uri="{FF2B5EF4-FFF2-40B4-BE49-F238E27FC236}">
                <a16:creationId xmlns:a16="http://schemas.microsoft.com/office/drawing/2014/main" id="{137D08C5-14E7-6E4E-ADBC-A6C84CDCEACA}"/>
              </a:ext>
            </a:extLst>
          </p:cNvPr>
          <p:cNvGrpSpPr/>
          <p:nvPr/>
        </p:nvGrpSpPr>
        <p:grpSpPr>
          <a:xfrm>
            <a:off x="3051594" y="3510350"/>
            <a:ext cx="1516386" cy="423978"/>
            <a:chOff x="-156210" y="3199929"/>
            <a:chExt cx="1516386" cy="817463"/>
          </a:xfrm>
        </p:grpSpPr>
        <p:cxnSp>
          <p:nvCxnSpPr>
            <p:cNvPr id="66" name="Straight Connector 65">
              <a:extLst>
                <a:ext uri="{FF2B5EF4-FFF2-40B4-BE49-F238E27FC236}">
                  <a16:creationId xmlns:a16="http://schemas.microsoft.com/office/drawing/2014/main" id="{F71836DE-9323-B14B-B8AD-F21DE413AA02}"/>
                </a:ext>
              </a:extLst>
            </p:cNvPr>
            <p:cNvCxnSpPr>
              <a:cxnSpLocks/>
            </p:cNvCxnSpPr>
            <p:nvPr/>
          </p:nvCxnSpPr>
          <p:spPr>
            <a:xfrm flipV="1">
              <a:off x="589953" y="3199929"/>
              <a:ext cx="0" cy="544527"/>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67" name="TextBox 66">
              <a:extLst>
                <a:ext uri="{FF2B5EF4-FFF2-40B4-BE49-F238E27FC236}">
                  <a16:creationId xmlns:a16="http://schemas.microsoft.com/office/drawing/2014/main" id="{DC5DE499-5661-184F-8D88-AFA6C12F8FE3}"/>
                </a:ext>
              </a:extLst>
            </p:cNvPr>
            <p:cNvSpPr txBox="1"/>
            <p:nvPr/>
          </p:nvSpPr>
          <p:spPr>
            <a:xfrm>
              <a:off x="-156210" y="3771171"/>
              <a:ext cx="1516386" cy="246221"/>
            </a:xfrm>
            <a:prstGeom prst="rect">
              <a:avLst/>
            </a:prstGeom>
            <a:noFill/>
          </p:spPr>
          <p:txBody>
            <a:bodyPr wrap="square" rtlCol="0">
              <a:spAutoFit/>
            </a:bodyPr>
            <a:lstStyle/>
            <a:p>
              <a:pPr algn="ctr"/>
              <a:r>
                <a:rPr lang="en-US" sz="1000" b="1" dirty="0">
                  <a:latin typeface="Verdana" panose="020B0604030504040204" pitchFamily="34" charset="0"/>
                  <a:ea typeface="Verdana" panose="020B0604030504040204" pitchFamily="34" charset="0"/>
                  <a:cs typeface="Verdana" panose="020B0604030504040204" pitchFamily="34" charset="0"/>
                </a:rPr>
                <a:t>JUN</a:t>
              </a:r>
            </a:p>
          </p:txBody>
        </p:sp>
      </p:grpSp>
      <p:grpSp>
        <p:nvGrpSpPr>
          <p:cNvPr id="68" name="Group 67">
            <a:extLst>
              <a:ext uri="{FF2B5EF4-FFF2-40B4-BE49-F238E27FC236}">
                <a16:creationId xmlns:a16="http://schemas.microsoft.com/office/drawing/2014/main" id="{4ECF8D06-B400-174F-88E2-85AF29977052}"/>
              </a:ext>
            </a:extLst>
          </p:cNvPr>
          <p:cNvGrpSpPr/>
          <p:nvPr/>
        </p:nvGrpSpPr>
        <p:grpSpPr>
          <a:xfrm>
            <a:off x="5355205" y="3510350"/>
            <a:ext cx="1516386" cy="423978"/>
            <a:chOff x="-156210" y="3199929"/>
            <a:chExt cx="1516386" cy="817463"/>
          </a:xfrm>
        </p:grpSpPr>
        <p:cxnSp>
          <p:nvCxnSpPr>
            <p:cNvPr id="69" name="Straight Connector 68">
              <a:extLst>
                <a:ext uri="{FF2B5EF4-FFF2-40B4-BE49-F238E27FC236}">
                  <a16:creationId xmlns:a16="http://schemas.microsoft.com/office/drawing/2014/main" id="{7B252559-FDAA-7749-813F-18D81FDA5E0B}"/>
                </a:ext>
              </a:extLst>
            </p:cNvPr>
            <p:cNvCxnSpPr>
              <a:cxnSpLocks/>
            </p:cNvCxnSpPr>
            <p:nvPr/>
          </p:nvCxnSpPr>
          <p:spPr>
            <a:xfrm flipV="1">
              <a:off x="589953" y="3199929"/>
              <a:ext cx="0" cy="544527"/>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70" name="TextBox 69">
              <a:extLst>
                <a:ext uri="{FF2B5EF4-FFF2-40B4-BE49-F238E27FC236}">
                  <a16:creationId xmlns:a16="http://schemas.microsoft.com/office/drawing/2014/main" id="{8B37607E-A204-6244-B1D3-4ED3E7F0233C}"/>
                </a:ext>
              </a:extLst>
            </p:cNvPr>
            <p:cNvSpPr txBox="1"/>
            <p:nvPr/>
          </p:nvSpPr>
          <p:spPr>
            <a:xfrm>
              <a:off x="-156210" y="3771171"/>
              <a:ext cx="1516386" cy="246221"/>
            </a:xfrm>
            <a:prstGeom prst="rect">
              <a:avLst/>
            </a:prstGeom>
            <a:noFill/>
          </p:spPr>
          <p:txBody>
            <a:bodyPr wrap="square" rtlCol="0">
              <a:spAutoFit/>
            </a:bodyPr>
            <a:lstStyle/>
            <a:p>
              <a:pPr algn="ctr"/>
              <a:r>
                <a:rPr lang="en-US" sz="1000" b="1" dirty="0">
                  <a:latin typeface="Verdana" panose="020B0604030504040204" pitchFamily="34" charset="0"/>
                  <a:ea typeface="Verdana" panose="020B0604030504040204" pitchFamily="34" charset="0"/>
                  <a:cs typeface="Verdana" panose="020B0604030504040204" pitchFamily="34" charset="0"/>
                </a:rPr>
                <a:t>JUL</a:t>
              </a:r>
            </a:p>
          </p:txBody>
        </p:sp>
      </p:grpSp>
      <p:grpSp>
        <p:nvGrpSpPr>
          <p:cNvPr id="71" name="Group 70">
            <a:extLst>
              <a:ext uri="{FF2B5EF4-FFF2-40B4-BE49-F238E27FC236}">
                <a16:creationId xmlns:a16="http://schemas.microsoft.com/office/drawing/2014/main" id="{0CE03701-E1FB-1446-B027-D3AD1C938090}"/>
              </a:ext>
            </a:extLst>
          </p:cNvPr>
          <p:cNvGrpSpPr/>
          <p:nvPr/>
        </p:nvGrpSpPr>
        <p:grpSpPr>
          <a:xfrm>
            <a:off x="7658816" y="3510350"/>
            <a:ext cx="1516386" cy="423978"/>
            <a:chOff x="-156210" y="3199929"/>
            <a:chExt cx="1516386" cy="817463"/>
          </a:xfrm>
        </p:grpSpPr>
        <p:cxnSp>
          <p:nvCxnSpPr>
            <p:cNvPr id="72" name="Straight Connector 71">
              <a:extLst>
                <a:ext uri="{FF2B5EF4-FFF2-40B4-BE49-F238E27FC236}">
                  <a16:creationId xmlns:a16="http://schemas.microsoft.com/office/drawing/2014/main" id="{CA4C41D3-68A9-FB45-B1B9-92C61CAEFB51}"/>
                </a:ext>
              </a:extLst>
            </p:cNvPr>
            <p:cNvCxnSpPr>
              <a:cxnSpLocks/>
            </p:cNvCxnSpPr>
            <p:nvPr/>
          </p:nvCxnSpPr>
          <p:spPr>
            <a:xfrm flipV="1">
              <a:off x="589953" y="3199929"/>
              <a:ext cx="0" cy="544527"/>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73" name="TextBox 72">
              <a:extLst>
                <a:ext uri="{FF2B5EF4-FFF2-40B4-BE49-F238E27FC236}">
                  <a16:creationId xmlns:a16="http://schemas.microsoft.com/office/drawing/2014/main" id="{65BF02A7-AB74-9C45-BD03-D9B7E5D508D2}"/>
                </a:ext>
              </a:extLst>
            </p:cNvPr>
            <p:cNvSpPr txBox="1"/>
            <p:nvPr/>
          </p:nvSpPr>
          <p:spPr>
            <a:xfrm>
              <a:off x="-156210" y="3771171"/>
              <a:ext cx="1516386" cy="246221"/>
            </a:xfrm>
            <a:prstGeom prst="rect">
              <a:avLst/>
            </a:prstGeom>
            <a:noFill/>
          </p:spPr>
          <p:txBody>
            <a:bodyPr wrap="square" rtlCol="0">
              <a:spAutoFit/>
            </a:bodyPr>
            <a:lstStyle/>
            <a:p>
              <a:pPr algn="ctr"/>
              <a:r>
                <a:rPr lang="en-US" sz="1000" b="1" dirty="0">
                  <a:latin typeface="Verdana" panose="020B0604030504040204" pitchFamily="34" charset="0"/>
                  <a:ea typeface="Verdana" panose="020B0604030504040204" pitchFamily="34" charset="0"/>
                  <a:cs typeface="Verdana" panose="020B0604030504040204" pitchFamily="34" charset="0"/>
                </a:rPr>
                <a:t>AUG</a:t>
              </a:r>
            </a:p>
          </p:txBody>
        </p:sp>
      </p:grpSp>
      <p:grpSp>
        <p:nvGrpSpPr>
          <p:cNvPr id="74" name="Group 73">
            <a:extLst>
              <a:ext uri="{FF2B5EF4-FFF2-40B4-BE49-F238E27FC236}">
                <a16:creationId xmlns:a16="http://schemas.microsoft.com/office/drawing/2014/main" id="{BED29F33-1301-A048-8955-66927D5DC202}"/>
              </a:ext>
            </a:extLst>
          </p:cNvPr>
          <p:cNvGrpSpPr/>
          <p:nvPr/>
        </p:nvGrpSpPr>
        <p:grpSpPr>
          <a:xfrm>
            <a:off x="9962427" y="3510350"/>
            <a:ext cx="1516386" cy="423978"/>
            <a:chOff x="-156210" y="3199929"/>
            <a:chExt cx="1516386" cy="817463"/>
          </a:xfrm>
        </p:grpSpPr>
        <p:cxnSp>
          <p:nvCxnSpPr>
            <p:cNvPr id="75" name="Straight Connector 74">
              <a:extLst>
                <a:ext uri="{FF2B5EF4-FFF2-40B4-BE49-F238E27FC236}">
                  <a16:creationId xmlns:a16="http://schemas.microsoft.com/office/drawing/2014/main" id="{55044902-8B7C-BE47-9CC2-64D300B69A2B}"/>
                </a:ext>
              </a:extLst>
            </p:cNvPr>
            <p:cNvCxnSpPr>
              <a:cxnSpLocks/>
            </p:cNvCxnSpPr>
            <p:nvPr/>
          </p:nvCxnSpPr>
          <p:spPr>
            <a:xfrm flipV="1">
              <a:off x="589953" y="3199929"/>
              <a:ext cx="0" cy="544527"/>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76" name="TextBox 75">
              <a:extLst>
                <a:ext uri="{FF2B5EF4-FFF2-40B4-BE49-F238E27FC236}">
                  <a16:creationId xmlns:a16="http://schemas.microsoft.com/office/drawing/2014/main" id="{FDDF0A56-C876-7D4A-B5A1-E5C413253B2E}"/>
                </a:ext>
              </a:extLst>
            </p:cNvPr>
            <p:cNvSpPr txBox="1"/>
            <p:nvPr/>
          </p:nvSpPr>
          <p:spPr>
            <a:xfrm>
              <a:off x="-156210" y="3771171"/>
              <a:ext cx="1516386" cy="246221"/>
            </a:xfrm>
            <a:prstGeom prst="rect">
              <a:avLst/>
            </a:prstGeom>
            <a:noFill/>
          </p:spPr>
          <p:txBody>
            <a:bodyPr wrap="square" rtlCol="0">
              <a:spAutoFit/>
            </a:bodyPr>
            <a:lstStyle/>
            <a:p>
              <a:pPr algn="ctr"/>
              <a:r>
                <a:rPr lang="en-US" sz="1000" b="1" dirty="0">
                  <a:latin typeface="Verdana" panose="020B0604030504040204" pitchFamily="34" charset="0"/>
                  <a:ea typeface="Verdana" panose="020B0604030504040204" pitchFamily="34" charset="0"/>
                  <a:cs typeface="Verdana" panose="020B0604030504040204" pitchFamily="34" charset="0"/>
                </a:rPr>
                <a:t>SEP</a:t>
              </a:r>
            </a:p>
          </p:txBody>
        </p:sp>
      </p:grpSp>
      <p:grpSp>
        <p:nvGrpSpPr>
          <p:cNvPr id="77" name="Group 76">
            <a:extLst>
              <a:ext uri="{FF2B5EF4-FFF2-40B4-BE49-F238E27FC236}">
                <a16:creationId xmlns:a16="http://schemas.microsoft.com/office/drawing/2014/main" id="{B4808ADB-DDC2-BC4B-A95A-ED7B812889A7}"/>
              </a:ext>
            </a:extLst>
          </p:cNvPr>
          <p:cNvGrpSpPr/>
          <p:nvPr/>
        </p:nvGrpSpPr>
        <p:grpSpPr>
          <a:xfrm>
            <a:off x="10864718" y="3510350"/>
            <a:ext cx="1516386" cy="423978"/>
            <a:chOff x="-156210" y="3199929"/>
            <a:chExt cx="1516386" cy="817463"/>
          </a:xfrm>
        </p:grpSpPr>
        <p:cxnSp>
          <p:nvCxnSpPr>
            <p:cNvPr id="78" name="Straight Connector 77">
              <a:extLst>
                <a:ext uri="{FF2B5EF4-FFF2-40B4-BE49-F238E27FC236}">
                  <a16:creationId xmlns:a16="http://schemas.microsoft.com/office/drawing/2014/main" id="{EFB92783-8252-9045-8758-BA4BC171F253}"/>
                </a:ext>
              </a:extLst>
            </p:cNvPr>
            <p:cNvCxnSpPr>
              <a:cxnSpLocks/>
            </p:cNvCxnSpPr>
            <p:nvPr/>
          </p:nvCxnSpPr>
          <p:spPr>
            <a:xfrm flipV="1">
              <a:off x="589953" y="3199929"/>
              <a:ext cx="0" cy="544527"/>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79" name="TextBox 78">
              <a:extLst>
                <a:ext uri="{FF2B5EF4-FFF2-40B4-BE49-F238E27FC236}">
                  <a16:creationId xmlns:a16="http://schemas.microsoft.com/office/drawing/2014/main" id="{079E1E11-65A2-8947-AF99-85BA55E43E9D}"/>
                </a:ext>
              </a:extLst>
            </p:cNvPr>
            <p:cNvSpPr txBox="1"/>
            <p:nvPr/>
          </p:nvSpPr>
          <p:spPr>
            <a:xfrm>
              <a:off x="-156210" y="3771171"/>
              <a:ext cx="1516386" cy="246221"/>
            </a:xfrm>
            <a:prstGeom prst="rect">
              <a:avLst/>
            </a:prstGeom>
            <a:noFill/>
          </p:spPr>
          <p:txBody>
            <a:bodyPr wrap="square" rtlCol="0">
              <a:spAutoFit/>
            </a:bodyPr>
            <a:lstStyle/>
            <a:p>
              <a:pPr algn="ctr"/>
              <a:r>
                <a:rPr lang="en-US" sz="1000" b="1" dirty="0">
                  <a:latin typeface="Verdana" panose="020B0604030504040204" pitchFamily="34" charset="0"/>
                  <a:ea typeface="Verdana" panose="020B0604030504040204" pitchFamily="34" charset="0"/>
                  <a:cs typeface="Verdana" panose="020B0604030504040204" pitchFamily="34" charset="0"/>
                </a:rPr>
                <a:t>OCT</a:t>
              </a:r>
            </a:p>
          </p:txBody>
        </p:sp>
      </p:grpSp>
      <p:grpSp>
        <p:nvGrpSpPr>
          <p:cNvPr id="81" name="Group 80">
            <a:extLst>
              <a:ext uri="{FF2B5EF4-FFF2-40B4-BE49-F238E27FC236}">
                <a16:creationId xmlns:a16="http://schemas.microsoft.com/office/drawing/2014/main" id="{ACE29624-C55F-9042-AC29-2CBB13C1FEF2}"/>
              </a:ext>
            </a:extLst>
          </p:cNvPr>
          <p:cNvGrpSpPr/>
          <p:nvPr/>
        </p:nvGrpSpPr>
        <p:grpSpPr>
          <a:xfrm>
            <a:off x="2158830" y="3671913"/>
            <a:ext cx="1785527" cy="944637"/>
            <a:chOff x="-242652" y="3175865"/>
            <a:chExt cx="1785527" cy="944637"/>
          </a:xfrm>
        </p:grpSpPr>
        <p:cxnSp>
          <p:nvCxnSpPr>
            <p:cNvPr id="82" name="Straight Connector 81">
              <a:extLst>
                <a:ext uri="{FF2B5EF4-FFF2-40B4-BE49-F238E27FC236}">
                  <a16:creationId xmlns:a16="http://schemas.microsoft.com/office/drawing/2014/main" id="{2D25BFDF-1786-5841-BB6C-3B19CE02F581}"/>
                </a:ext>
              </a:extLst>
            </p:cNvPr>
            <p:cNvCxnSpPr>
              <a:cxnSpLocks/>
            </p:cNvCxnSpPr>
            <p:nvPr/>
          </p:nvCxnSpPr>
          <p:spPr>
            <a:xfrm flipV="1">
              <a:off x="650112" y="3175865"/>
              <a:ext cx="0" cy="544527"/>
            </a:xfrm>
            <a:prstGeom prst="line">
              <a:avLst/>
            </a:prstGeom>
            <a:ln w="38100">
              <a:solidFill>
                <a:srgbClr val="00B0F0"/>
              </a:solidFill>
            </a:ln>
          </p:spPr>
          <p:style>
            <a:lnRef idx="3">
              <a:schemeClr val="accent1"/>
            </a:lnRef>
            <a:fillRef idx="0">
              <a:schemeClr val="accent1"/>
            </a:fillRef>
            <a:effectRef idx="2">
              <a:schemeClr val="accent1"/>
            </a:effectRef>
            <a:fontRef idx="minor">
              <a:schemeClr val="tx1"/>
            </a:fontRef>
          </p:style>
        </p:cxnSp>
        <p:sp>
          <p:nvSpPr>
            <p:cNvPr id="83" name="TextBox 82">
              <a:extLst>
                <a:ext uri="{FF2B5EF4-FFF2-40B4-BE49-F238E27FC236}">
                  <a16:creationId xmlns:a16="http://schemas.microsoft.com/office/drawing/2014/main" id="{E37E9CBF-6C05-9643-81C9-5C46C9088252}"/>
                </a:ext>
              </a:extLst>
            </p:cNvPr>
            <p:cNvSpPr txBox="1"/>
            <p:nvPr/>
          </p:nvSpPr>
          <p:spPr>
            <a:xfrm>
              <a:off x="-242652" y="3720392"/>
              <a:ext cx="1785527" cy="400110"/>
            </a:xfrm>
            <a:prstGeom prst="rect">
              <a:avLst/>
            </a:prstGeom>
            <a:noFill/>
          </p:spPr>
          <p:txBody>
            <a:bodyPr wrap="square" rtlCol="0">
              <a:spAutoFit/>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Unicode image buckets</a:t>
              </a:r>
            </a:p>
            <a:p>
              <a:pPr algn="ctr"/>
              <a:r>
                <a:rPr lang="en-US" sz="1000" b="1" dirty="0">
                  <a:latin typeface="Verdana" panose="020B0604030504040204" pitchFamily="34" charset="0"/>
                  <a:ea typeface="Verdana" panose="020B0604030504040204" pitchFamily="34" charset="0"/>
                  <a:cs typeface="Verdana" panose="020B0604030504040204" pitchFamily="34" charset="0"/>
                </a:rPr>
                <a:t> 24 May</a:t>
              </a:r>
            </a:p>
          </p:txBody>
        </p:sp>
      </p:grpSp>
      <p:grpSp>
        <p:nvGrpSpPr>
          <p:cNvPr id="84" name="Group 83">
            <a:extLst>
              <a:ext uri="{FF2B5EF4-FFF2-40B4-BE49-F238E27FC236}">
                <a16:creationId xmlns:a16="http://schemas.microsoft.com/office/drawing/2014/main" id="{85D34DC5-E777-1E48-8A37-A1A8992E12C8}"/>
              </a:ext>
            </a:extLst>
          </p:cNvPr>
          <p:cNvGrpSpPr/>
          <p:nvPr/>
        </p:nvGrpSpPr>
        <p:grpSpPr>
          <a:xfrm>
            <a:off x="900470" y="2701900"/>
            <a:ext cx="1516386" cy="944638"/>
            <a:chOff x="-96253" y="2775754"/>
            <a:chExt cx="1516386" cy="944638"/>
          </a:xfrm>
        </p:grpSpPr>
        <p:cxnSp>
          <p:nvCxnSpPr>
            <p:cNvPr id="85" name="Straight Connector 84">
              <a:extLst>
                <a:ext uri="{FF2B5EF4-FFF2-40B4-BE49-F238E27FC236}">
                  <a16:creationId xmlns:a16="http://schemas.microsoft.com/office/drawing/2014/main" id="{D789178A-DA65-294E-AF77-ADC1D5BE8C98}"/>
                </a:ext>
              </a:extLst>
            </p:cNvPr>
            <p:cNvCxnSpPr>
              <a:cxnSpLocks/>
            </p:cNvCxnSpPr>
            <p:nvPr/>
          </p:nvCxnSpPr>
          <p:spPr>
            <a:xfrm flipV="1">
              <a:off x="650112" y="3175865"/>
              <a:ext cx="0" cy="544527"/>
            </a:xfrm>
            <a:prstGeom prst="line">
              <a:avLst/>
            </a:prstGeom>
            <a:ln w="38100">
              <a:solidFill>
                <a:srgbClr val="00B0F0"/>
              </a:solidFill>
            </a:ln>
          </p:spPr>
          <p:style>
            <a:lnRef idx="3">
              <a:schemeClr val="accent1"/>
            </a:lnRef>
            <a:fillRef idx="0">
              <a:schemeClr val="accent1"/>
            </a:fillRef>
            <a:effectRef idx="2">
              <a:schemeClr val="accent1"/>
            </a:effectRef>
            <a:fontRef idx="minor">
              <a:schemeClr val="tx1"/>
            </a:fontRef>
          </p:style>
        </p:cxnSp>
        <p:sp>
          <p:nvSpPr>
            <p:cNvPr id="86" name="TextBox 85">
              <a:extLst>
                <a:ext uri="{FF2B5EF4-FFF2-40B4-BE49-F238E27FC236}">
                  <a16:creationId xmlns:a16="http://schemas.microsoft.com/office/drawing/2014/main" id="{09F73653-BE82-CE45-9DF1-4CCF2977E3D8}"/>
                </a:ext>
              </a:extLst>
            </p:cNvPr>
            <p:cNvSpPr txBox="1"/>
            <p:nvPr/>
          </p:nvSpPr>
          <p:spPr>
            <a:xfrm>
              <a:off x="-96253" y="2775754"/>
              <a:ext cx="1516386" cy="400110"/>
            </a:xfrm>
            <a:prstGeom prst="rect">
              <a:avLst/>
            </a:prstGeom>
            <a:noFill/>
          </p:spPr>
          <p:txBody>
            <a:bodyPr wrap="square" rtlCol="0">
              <a:spAutoFit/>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Literature Review</a:t>
              </a:r>
            </a:p>
            <a:p>
              <a:pPr algn="ctr"/>
              <a:r>
                <a:rPr lang="en-US" sz="1000" b="1" dirty="0">
                  <a:latin typeface="Verdana" panose="020B0604030504040204" pitchFamily="34" charset="0"/>
                  <a:ea typeface="Verdana" panose="020B0604030504040204" pitchFamily="34" charset="0"/>
                  <a:cs typeface="Verdana" panose="020B0604030504040204" pitchFamily="34" charset="0"/>
                </a:rPr>
                <a:t> 3 May </a:t>
              </a:r>
            </a:p>
          </p:txBody>
        </p:sp>
      </p:grpSp>
      <p:grpSp>
        <p:nvGrpSpPr>
          <p:cNvPr id="87" name="Group 86">
            <a:extLst>
              <a:ext uri="{FF2B5EF4-FFF2-40B4-BE49-F238E27FC236}">
                <a16:creationId xmlns:a16="http://schemas.microsoft.com/office/drawing/2014/main" id="{FFFF9A51-5B4E-4044-99E4-3008209C1213}"/>
              </a:ext>
            </a:extLst>
          </p:cNvPr>
          <p:cNvGrpSpPr/>
          <p:nvPr/>
        </p:nvGrpSpPr>
        <p:grpSpPr>
          <a:xfrm>
            <a:off x="4466133" y="3669639"/>
            <a:ext cx="1785527" cy="944637"/>
            <a:chOff x="-242652" y="3175865"/>
            <a:chExt cx="1785527" cy="944637"/>
          </a:xfrm>
        </p:grpSpPr>
        <p:cxnSp>
          <p:nvCxnSpPr>
            <p:cNvPr id="88" name="Straight Connector 87">
              <a:extLst>
                <a:ext uri="{FF2B5EF4-FFF2-40B4-BE49-F238E27FC236}">
                  <a16:creationId xmlns:a16="http://schemas.microsoft.com/office/drawing/2014/main" id="{FE943235-BFDB-1747-911D-9DBC74180370}"/>
                </a:ext>
              </a:extLst>
            </p:cNvPr>
            <p:cNvCxnSpPr>
              <a:cxnSpLocks/>
            </p:cNvCxnSpPr>
            <p:nvPr/>
          </p:nvCxnSpPr>
          <p:spPr>
            <a:xfrm flipV="1">
              <a:off x="650112" y="3175865"/>
              <a:ext cx="0" cy="544527"/>
            </a:xfrm>
            <a:prstGeom prst="line">
              <a:avLst/>
            </a:prstGeom>
            <a:ln w="38100">
              <a:solidFill>
                <a:srgbClr val="00B0F0"/>
              </a:solidFill>
            </a:ln>
          </p:spPr>
          <p:style>
            <a:lnRef idx="3">
              <a:schemeClr val="accent1"/>
            </a:lnRef>
            <a:fillRef idx="0">
              <a:schemeClr val="accent1"/>
            </a:fillRef>
            <a:effectRef idx="2">
              <a:schemeClr val="accent1"/>
            </a:effectRef>
            <a:fontRef idx="minor">
              <a:schemeClr val="tx1"/>
            </a:fontRef>
          </p:style>
        </p:cxnSp>
        <p:sp>
          <p:nvSpPr>
            <p:cNvPr id="89" name="TextBox 88">
              <a:extLst>
                <a:ext uri="{FF2B5EF4-FFF2-40B4-BE49-F238E27FC236}">
                  <a16:creationId xmlns:a16="http://schemas.microsoft.com/office/drawing/2014/main" id="{7A3B1DA6-9D79-9F4F-9089-8A134E2CEE9F}"/>
                </a:ext>
              </a:extLst>
            </p:cNvPr>
            <p:cNvSpPr txBox="1"/>
            <p:nvPr/>
          </p:nvSpPr>
          <p:spPr>
            <a:xfrm>
              <a:off x="-242652" y="3720392"/>
              <a:ext cx="1785527" cy="400110"/>
            </a:xfrm>
            <a:prstGeom prst="rect">
              <a:avLst/>
            </a:prstGeom>
            <a:noFill/>
          </p:spPr>
          <p:txBody>
            <a:bodyPr wrap="square" rtlCol="0">
              <a:spAutoFit/>
            </a:bodyPr>
            <a:lstStyle/>
            <a:p>
              <a:pPr algn="ctr"/>
              <a:r>
                <a:rPr lang="en-US" sz="1000" dirty="0" err="1">
                  <a:latin typeface="Verdana" panose="020B0604030504040204" pitchFamily="34" charset="0"/>
                  <a:ea typeface="Verdana" panose="020B0604030504040204" pitchFamily="34" charset="0"/>
                  <a:cs typeface="Verdana" panose="020B0604030504040204" pitchFamily="34" charset="0"/>
                </a:rPr>
                <a:t>Subcluster</a:t>
              </a:r>
              <a:r>
                <a:rPr lang="en-US" sz="1000" dirty="0">
                  <a:latin typeface="Verdana" panose="020B0604030504040204" pitchFamily="34" charset="0"/>
                  <a:ea typeface="Verdana" panose="020B0604030504040204" pitchFamily="34" charset="0"/>
                  <a:cs typeface="Verdana" panose="020B0604030504040204" pitchFamily="34" charset="0"/>
                </a:rPr>
                <a:t> infrastructure</a:t>
              </a:r>
            </a:p>
            <a:p>
              <a:pPr algn="ctr"/>
              <a:r>
                <a:rPr lang="en-US" sz="1000" b="1" dirty="0">
                  <a:latin typeface="Verdana" panose="020B0604030504040204" pitchFamily="34" charset="0"/>
                  <a:ea typeface="Verdana" panose="020B0604030504040204" pitchFamily="34" charset="0"/>
                  <a:cs typeface="Verdana" panose="020B0604030504040204" pitchFamily="34" charset="0"/>
                </a:rPr>
                <a:t> 21 Jun</a:t>
              </a:r>
            </a:p>
          </p:txBody>
        </p:sp>
      </p:grpSp>
      <p:grpSp>
        <p:nvGrpSpPr>
          <p:cNvPr id="93" name="Group 92">
            <a:extLst>
              <a:ext uri="{FF2B5EF4-FFF2-40B4-BE49-F238E27FC236}">
                <a16:creationId xmlns:a16="http://schemas.microsoft.com/office/drawing/2014/main" id="{100099C4-5BA9-C541-A52E-2A46093FAB55}"/>
              </a:ext>
            </a:extLst>
          </p:cNvPr>
          <p:cNvGrpSpPr/>
          <p:nvPr/>
        </p:nvGrpSpPr>
        <p:grpSpPr>
          <a:xfrm>
            <a:off x="3509585" y="2701900"/>
            <a:ext cx="1516386" cy="944638"/>
            <a:chOff x="-96253" y="2775754"/>
            <a:chExt cx="1516386" cy="944638"/>
          </a:xfrm>
        </p:grpSpPr>
        <p:cxnSp>
          <p:nvCxnSpPr>
            <p:cNvPr id="94" name="Straight Connector 93">
              <a:extLst>
                <a:ext uri="{FF2B5EF4-FFF2-40B4-BE49-F238E27FC236}">
                  <a16:creationId xmlns:a16="http://schemas.microsoft.com/office/drawing/2014/main" id="{A762D945-425B-EC4A-91A1-1D6B3A59DA64}"/>
                </a:ext>
              </a:extLst>
            </p:cNvPr>
            <p:cNvCxnSpPr>
              <a:cxnSpLocks/>
            </p:cNvCxnSpPr>
            <p:nvPr/>
          </p:nvCxnSpPr>
          <p:spPr>
            <a:xfrm flipV="1">
              <a:off x="650112" y="3175865"/>
              <a:ext cx="0" cy="544527"/>
            </a:xfrm>
            <a:prstGeom prst="line">
              <a:avLst/>
            </a:prstGeom>
            <a:ln w="38100">
              <a:solidFill>
                <a:srgbClr val="00B0F0"/>
              </a:solidFill>
            </a:ln>
          </p:spPr>
          <p:style>
            <a:lnRef idx="3">
              <a:schemeClr val="accent1"/>
            </a:lnRef>
            <a:fillRef idx="0">
              <a:schemeClr val="accent1"/>
            </a:fillRef>
            <a:effectRef idx="2">
              <a:schemeClr val="accent1"/>
            </a:effectRef>
            <a:fontRef idx="minor">
              <a:schemeClr val="tx1"/>
            </a:fontRef>
          </p:style>
        </p:cxnSp>
        <p:sp>
          <p:nvSpPr>
            <p:cNvPr id="95" name="TextBox 94">
              <a:extLst>
                <a:ext uri="{FF2B5EF4-FFF2-40B4-BE49-F238E27FC236}">
                  <a16:creationId xmlns:a16="http://schemas.microsoft.com/office/drawing/2014/main" id="{8E318D88-A466-0E4D-B7D4-76AC7F61A557}"/>
                </a:ext>
              </a:extLst>
            </p:cNvPr>
            <p:cNvSpPr txBox="1"/>
            <p:nvPr/>
          </p:nvSpPr>
          <p:spPr>
            <a:xfrm>
              <a:off x="-96253" y="2775754"/>
              <a:ext cx="1516386" cy="400110"/>
            </a:xfrm>
            <a:prstGeom prst="rect">
              <a:avLst/>
            </a:prstGeom>
            <a:noFill/>
          </p:spPr>
          <p:txBody>
            <a:bodyPr wrap="square" rtlCol="0">
              <a:spAutoFit/>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Per-bucket Analysis </a:t>
              </a:r>
            </a:p>
            <a:p>
              <a:pPr algn="ctr"/>
              <a:r>
                <a:rPr lang="en-US" sz="1000" b="1" dirty="0">
                  <a:latin typeface="Verdana" panose="020B0604030504040204" pitchFamily="34" charset="0"/>
                  <a:ea typeface="Verdana" panose="020B0604030504040204" pitchFamily="34" charset="0"/>
                  <a:cs typeface="Verdana" panose="020B0604030504040204" pitchFamily="34" charset="0"/>
                </a:rPr>
                <a:t> 7 Jun</a:t>
              </a:r>
            </a:p>
          </p:txBody>
        </p:sp>
      </p:grpSp>
      <p:grpSp>
        <p:nvGrpSpPr>
          <p:cNvPr id="96" name="Group 95">
            <a:extLst>
              <a:ext uri="{FF2B5EF4-FFF2-40B4-BE49-F238E27FC236}">
                <a16:creationId xmlns:a16="http://schemas.microsoft.com/office/drawing/2014/main" id="{1652706B-D028-814F-8A43-4F203049D67C}"/>
              </a:ext>
            </a:extLst>
          </p:cNvPr>
          <p:cNvGrpSpPr/>
          <p:nvPr/>
        </p:nvGrpSpPr>
        <p:grpSpPr>
          <a:xfrm>
            <a:off x="5079061" y="2701449"/>
            <a:ext cx="1516386" cy="944638"/>
            <a:chOff x="-96253" y="2775754"/>
            <a:chExt cx="1516386" cy="944638"/>
          </a:xfrm>
        </p:grpSpPr>
        <p:cxnSp>
          <p:nvCxnSpPr>
            <p:cNvPr id="97" name="Straight Connector 96">
              <a:extLst>
                <a:ext uri="{FF2B5EF4-FFF2-40B4-BE49-F238E27FC236}">
                  <a16:creationId xmlns:a16="http://schemas.microsoft.com/office/drawing/2014/main" id="{FFB261B3-0D75-0146-9DFC-9DDE0AB4F8A9}"/>
                </a:ext>
              </a:extLst>
            </p:cNvPr>
            <p:cNvCxnSpPr>
              <a:cxnSpLocks/>
            </p:cNvCxnSpPr>
            <p:nvPr/>
          </p:nvCxnSpPr>
          <p:spPr>
            <a:xfrm flipV="1">
              <a:off x="650112" y="3175865"/>
              <a:ext cx="0" cy="544527"/>
            </a:xfrm>
            <a:prstGeom prst="line">
              <a:avLst/>
            </a:prstGeom>
            <a:ln w="38100">
              <a:solidFill>
                <a:srgbClr val="00B0F0"/>
              </a:solidFill>
            </a:ln>
          </p:spPr>
          <p:style>
            <a:lnRef idx="3">
              <a:schemeClr val="accent1"/>
            </a:lnRef>
            <a:fillRef idx="0">
              <a:schemeClr val="accent1"/>
            </a:fillRef>
            <a:effectRef idx="2">
              <a:schemeClr val="accent1"/>
            </a:effectRef>
            <a:fontRef idx="minor">
              <a:schemeClr val="tx1"/>
            </a:fontRef>
          </p:style>
        </p:cxnSp>
        <p:sp>
          <p:nvSpPr>
            <p:cNvPr id="98" name="TextBox 97">
              <a:extLst>
                <a:ext uri="{FF2B5EF4-FFF2-40B4-BE49-F238E27FC236}">
                  <a16:creationId xmlns:a16="http://schemas.microsoft.com/office/drawing/2014/main" id="{6B64CDB8-3C8A-E749-89E0-90B16518D712}"/>
                </a:ext>
              </a:extLst>
            </p:cNvPr>
            <p:cNvSpPr txBox="1"/>
            <p:nvPr/>
          </p:nvSpPr>
          <p:spPr>
            <a:xfrm>
              <a:off x="-96253" y="2775754"/>
              <a:ext cx="1516386" cy="400110"/>
            </a:xfrm>
            <a:prstGeom prst="rect">
              <a:avLst/>
            </a:prstGeom>
            <a:noFill/>
          </p:spPr>
          <p:txBody>
            <a:bodyPr wrap="square" rtlCol="0">
              <a:spAutoFit/>
            </a:bodyPr>
            <a:lstStyle/>
            <a:p>
              <a:pPr algn="ctr"/>
              <a:r>
                <a:rPr lang="en-US" sz="1000" dirty="0">
                  <a:latin typeface="Verdana" panose="020B0604030504040204" pitchFamily="34" charset="0"/>
                  <a:ea typeface="Verdana" panose="020B0604030504040204" pitchFamily="34" charset="0"/>
                  <a:cs typeface="Verdana" panose="020B0604030504040204" pitchFamily="34" charset="0"/>
                </a:rPr>
                <a:t>UI Wireframe</a:t>
              </a:r>
            </a:p>
            <a:p>
              <a:pPr algn="ctr"/>
              <a:r>
                <a:rPr lang="en-US" sz="1000" b="1" dirty="0">
                  <a:latin typeface="Verdana" panose="020B0604030504040204" pitchFamily="34" charset="0"/>
                  <a:ea typeface="Verdana" panose="020B0604030504040204" pitchFamily="34" charset="0"/>
                  <a:cs typeface="Verdana" panose="020B0604030504040204" pitchFamily="34" charset="0"/>
                </a:rPr>
                <a:t> 12 Jul</a:t>
              </a:r>
            </a:p>
          </p:txBody>
        </p:sp>
      </p:grpSp>
    </p:spTree>
    <p:extLst>
      <p:ext uri="{BB962C8B-B14F-4D97-AF65-F5344CB8AC3E}">
        <p14:creationId xmlns:p14="http://schemas.microsoft.com/office/powerpoint/2010/main" val="2734955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8430D-4F86-F947-9394-A044733CBE8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40CFC98-6D44-A742-8F74-1C47EE5462DE}"/>
              </a:ext>
            </a:extLst>
          </p:cNvPr>
          <p:cNvSpPr>
            <a:spLocks noGrp="1"/>
          </p:cNvSpPr>
          <p:nvPr>
            <p:ph idx="1"/>
          </p:nvPr>
        </p:nvSpPr>
        <p:spPr/>
        <p:txBody>
          <a:bodyPr/>
          <a:lstStyle/>
          <a:p>
            <a:r>
              <a:rPr lang="en-US" dirty="0"/>
              <a:t>Clustering on the output of </a:t>
            </a:r>
            <a:r>
              <a:rPr lang="en-US" dirty="0" err="1"/>
              <a:t>tsne</a:t>
            </a:r>
            <a:endParaRPr lang="en-US" dirty="0"/>
          </a:p>
          <a:p>
            <a:r>
              <a:rPr lang="en-US" dirty="0"/>
              <a:t> </a:t>
            </a:r>
            <a:r>
              <a:rPr lang="en-NZ" dirty="0">
                <a:hlinkClick r:id="rId2"/>
              </a:rPr>
              <a:t>https://stats.stackexchange.com/questions/263539/clustering-on-the-output-of-t-sne</a:t>
            </a:r>
            <a:endParaRPr lang="en-US" dirty="0"/>
          </a:p>
        </p:txBody>
      </p:sp>
    </p:spTree>
    <p:extLst>
      <p:ext uri="{BB962C8B-B14F-4D97-AF65-F5344CB8AC3E}">
        <p14:creationId xmlns:p14="http://schemas.microsoft.com/office/powerpoint/2010/main" val="534466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385F43E-8DD8-EC4B-BDF3-3B1AF371AD68}"/>
              </a:ext>
            </a:extLst>
          </p:cNvPr>
          <p:cNvSpPr/>
          <p:nvPr/>
        </p:nvSpPr>
        <p:spPr>
          <a:xfrm>
            <a:off x="131321" y="933989"/>
            <a:ext cx="5940000" cy="2631490"/>
          </a:xfrm>
          <a:prstGeom prst="rect">
            <a:avLst/>
          </a:prstGeom>
        </p:spPr>
        <p:txBody>
          <a:bodyPr>
            <a:spAutoFit/>
          </a:bodyPr>
          <a:lstStyle/>
          <a:p>
            <a:pPr>
              <a:spcAft>
                <a:spcPts val="600"/>
              </a:spcAft>
            </a:pPr>
            <a:r>
              <a:rPr lang="en-NZ" sz="1000" dirty="0">
                <a:latin typeface="Verdana" panose="020B0604030504040204" pitchFamily="34" charset="0"/>
                <a:ea typeface="Verdana" panose="020B0604030504040204" pitchFamily="34" charset="0"/>
                <a:cs typeface="Verdana" panose="020B0604030504040204" pitchFamily="34" charset="0"/>
              </a:rPr>
              <a:t>The main points of collaboration in this project will be in implementing the application infrastructure. The intention is to deploy the solution as a serverless web application. </a:t>
            </a:r>
          </a:p>
          <a:p>
            <a:pPr>
              <a:spcAft>
                <a:spcPts val="600"/>
              </a:spcAft>
            </a:pPr>
            <a:r>
              <a:rPr lang="en-NZ" sz="1000" dirty="0">
                <a:latin typeface="Verdana" panose="020B0604030504040204" pitchFamily="34" charset="0"/>
                <a:ea typeface="Verdana" panose="020B0604030504040204" pitchFamily="34" charset="0"/>
                <a:cs typeface="Verdana" panose="020B0604030504040204" pitchFamily="34" charset="0"/>
              </a:rPr>
              <a:t>This includes:</a:t>
            </a:r>
          </a:p>
          <a:p>
            <a:pPr marL="171450" indent="-171450">
              <a:spcAft>
                <a:spcPts val="600"/>
              </a:spcAft>
              <a:buFont typeface="Courier New" panose="02070309020205020404" pitchFamily="49" charset="0"/>
              <a:buChar char="o"/>
            </a:pPr>
            <a:r>
              <a:rPr lang="en-NZ" sz="1000" dirty="0">
                <a:latin typeface="Verdana" panose="020B0604030504040204" pitchFamily="34" charset="0"/>
                <a:ea typeface="Verdana" panose="020B0604030504040204" pitchFamily="34" charset="0"/>
                <a:cs typeface="Verdana" panose="020B0604030504040204" pitchFamily="34" charset="0"/>
              </a:rPr>
              <a:t>the distributed computing required for running Google Tesseract to extract image sections </a:t>
            </a:r>
          </a:p>
          <a:p>
            <a:pPr marL="171450" indent="-171450">
              <a:spcAft>
                <a:spcPts val="600"/>
              </a:spcAft>
              <a:buFont typeface="Courier New" panose="02070309020205020404" pitchFamily="49" charset="0"/>
              <a:buChar char="o"/>
            </a:pPr>
            <a:r>
              <a:rPr lang="en-NZ" sz="1000" dirty="0">
                <a:latin typeface="Verdana" panose="020B0604030504040204" pitchFamily="34" charset="0"/>
                <a:ea typeface="Verdana" panose="020B0604030504040204" pitchFamily="34" charset="0"/>
                <a:cs typeface="Verdana" panose="020B0604030504040204" pitchFamily="34" charset="0"/>
              </a:rPr>
              <a:t>the distributed computing required for running PCA and t-SNE </a:t>
            </a:r>
          </a:p>
          <a:p>
            <a:pPr marL="171450" indent="-171450">
              <a:spcAft>
                <a:spcPts val="600"/>
              </a:spcAft>
              <a:buFont typeface="Courier New" panose="02070309020205020404" pitchFamily="49" charset="0"/>
              <a:buChar char="o"/>
            </a:pPr>
            <a:r>
              <a:rPr lang="en-NZ" sz="1000" dirty="0">
                <a:latin typeface="Verdana" panose="020B0604030504040204" pitchFamily="34" charset="0"/>
                <a:ea typeface="Verdana" panose="020B0604030504040204" pitchFamily="34" charset="0"/>
                <a:cs typeface="Verdana" panose="020B0604030504040204" pitchFamily="34" charset="0"/>
              </a:rPr>
              <a:t>storage for the 60GB worth of scanned newspaper images </a:t>
            </a:r>
          </a:p>
          <a:p>
            <a:pPr marL="171450" indent="-171450">
              <a:spcAft>
                <a:spcPts val="600"/>
              </a:spcAft>
              <a:buFont typeface="Courier New" panose="02070309020205020404" pitchFamily="49" charset="0"/>
              <a:buChar char="o"/>
            </a:pPr>
            <a:r>
              <a:rPr lang="en-NZ" sz="1000" dirty="0">
                <a:latin typeface="Verdana" panose="020B0604030504040204" pitchFamily="34" charset="0"/>
                <a:ea typeface="Verdana" panose="020B0604030504040204" pitchFamily="34" charset="0"/>
                <a:cs typeface="Verdana" panose="020B0604030504040204" pitchFamily="34" charset="0"/>
              </a:rPr>
              <a:t>storage for the 7000 individual character image buckets</a:t>
            </a:r>
          </a:p>
          <a:p>
            <a:pPr marL="171450" indent="-171450">
              <a:spcAft>
                <a:spcPts val="600"/>
              </a:spcAft>
              <a:buFont typeface="Courier New" panose="02070309020205020404" pitchFamily="49" charset="0"/>
              <a:buChar char="o"/>
            </a:pPr>
            <a:r>
              <a:rPr lang="en-NZ" sz="1000" dirty="0">
                <a:latin typeface="Verdana" panose="020B0604030504040204" pitchFamily="34" charset="0"/>
                <a:ea typeface="Verdana" panose="020B0604030504040204" pitchFamily="34" charset="0"/>
                <a:cs typeface="Verdana" panose="020B0604030504040204" pitchFamily="34" charset="0"/>
              </a:rPr>
              <a:t>the distributed computing required for training the new OCR model</a:t>
            </a:r>
          </a:p>
          <a:p>
            <a:pPr marL="171450" indent="-171450">
              <a:spcAft>
                <a:spcPts val="600"/>
              </a:spcAft>
              <a:buFont typeface="Courier New" panose="02070309020205020404" pitchFamily="49" charset="0"/>
              <a:buChar char="o"/>
            </a:pPr>
            <a:r>
              <a:rPr lang="en-NZ" sz="1000" dirty="0">
                <a:latin typeface="Verdana" panose="020B0604030504040204" pitchFamily="34" charset="0"/>
                <a:ea typeface="Verdana" panose="020B0604030504040204" pitchFamily="34" charset="0"/>
                <a:cs typeface="Verdana" panose="020B0604030504040204" pitchFamily="34" charset="0"/>
              </a:rPr>
              <a:t>storage of application assets</a:t>
            </a:r>
          </a:p>
          <a:p>
            <a:pPr marL="171450" indent="-171450">
              <a:spcAft>
                <a:spcPts val="600"/>
              </a:spcAft>
              <a:buFont typeface="Courier New" panose="02070309020205020404" pitchFamily="49" charset="0"/>
              <a:buChar char="o"/>
            </a:pPr>
            <a:r>
              <a:rPr lang="en-NZ" sz="1000" dirty="0">
                <a:latin typeface="Verdana" panose="020B0604030504040204" pitchFamily="34" charset="0"/>
                <a:ea typeface="Verdana" panose="020B0604030504040204" pitchFamily="34" charset="0"/>
                <a:cs typeface="Verdana" panose="020B0604030504040204" pitchFamily="34" charset="0"/>
              </a:rPr>
              <a:t>elastic compute and disk space for the application post-deployment</a:t>
            </a:r>
          </a:p>
          <a:p>
            <a:pPr>
              <a:spcAft>
                <a:spcPts val="600"/>
              </a:spcAft>
            </a:pPr>
            <a:endParaRPr lang="en-NZ" sz="1000" dirty="0">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a:extLst>
              <a:ext uri="{FF2B5EF4-FFF2-40B4-BE49-F238E27FC236}">
                <a16:creationId xmlns:a16="http://schemas.microsoft.com/office/drawing/2014/main" id="{84F76BE1-1017-BE4B-A1C1-7D5C6CE2AFBD}"/>
              </a:ext>
            </a:extLst>
          </p:cNvPr>
          <p:cNvSpPr/>
          <p:nvPr/>
        </p:nvSpPr>
        <p:spPr>
          <a:xfrm>
            <a:off x="6213000" y="933989"/>
            <a:ext cx="5940000" cy="707886"/>
          </a:xfrm>
          <a:prstGeom prst="rect">
            <a:avLst/>
          </a:prstGeom>
        </p:spPr>
        <p:txBody>
          <a:bodyPr wrap="square">
            <a:spAutoFit/>
          </a:bodyPr>
          <a:lstStyle/>
          <a:p>
            <a:r>
              <a:rPr lang="en-NZ" sz="1000" dirty="0">
                <a:latin typeface="Verdana" panose="020B0604030504040204" pitchFamily="34" charset="0"/>
                <a:ea typeface="Verdana" panose="020B0604030504040204" pitchFamily="34" charset="0"/>
                <a:cs typeface="Verdana" panose="020B0604030504040204" pitchFamily="34" charset="0"/>
              </a:rPr>
              <a:t>We will need short-lived compute for batch jobs when extracting the initial images and training the new model. We can use GPC’s capability to spin up preemptible VM’s for high performance computing workloads. We can also integrate this with </a:t>
            </a:r>
            <a:r>
              <a:rPr lang="en-NZ" sz="1000" dirty="0">
                <a:latin typeface="Verdana" panose="020B0604030504040204" pitchFamily="34" charset="0"/>
                <a:ea typeface="Verdana" panose="020B0604030504040204" pitchFamily="34" charset="0"/>
                <a:cs typeface="Verdana" panose="020B0604030504040204" pitchFamily="34" charset="0"/>
                <a:hlinkClick r:id="rId3"/>
              </a:rPr>
              <a:t>VUW’s HPC cluster  </a:t>
            </a:r>
            <a:r>
              <a:rPr lang="en-NZ" sz="1000" dirty="0">
                <a:latin typeface="Verdana" panose="020B0604030504040204" pitchFamily="34" charset="0"/>
                <a:ea typeface="Verdana" panose="020B0604030504040204" pitchFamily="34" charset="0"/>
                <a:cs typeface="Verdana" panose="020B0604030504040204" pitchFamily="34" charset="0"/>
                <a:hlinkClick r:id="rId4"/>
              </a:rPr>
              <a:t>Rāpoi</a:t>
            </a:r>
            <a:r>
              <a:rPr lang="en-NZ" sz="1000" dirty="0">
                <a:latin typeface="Verdana" panose="020B0604030504040204" pitchFamily="34" charset="0"/>
                <a:ea typeface="Verdana" panose="020B0604030504040204" pitchFamily="34" charset="0"/>
                <a:cs typeface="Verdana" panose="020B0604030504040204" pitchFamily="34" charset="0"/>
              </a:rPr>
              <a:t> for only using GPC for compute bursts.</a:t>
            </a:r>
          </a:p>
        </p:txBody>
      </p:sp>
      <p:sp>
        <p:nvSpPr>
          <p:cNvPr id="35" name="TextBox 34">
            <a:extLst>
              <a:ext uri="{FF2B5EF4-FFF2-40B4-BE49-F238E27FC236}">
                <a16:creationId xmlns:a16="http://schemas.microsoft.com/office/drawing/2014/main" id="{D6C5A6F5-A9A4-5D46-A869-A13F2AA98410}"/>
              </a:ext>
            </a:extLst>
          </p:cNvPr>
          <p:cNvSpPr txBox="1"/>
          <p:nvPr/>
        </p:nvSpPr>
        <p:spPr>
          <a:xfrm>
            <a:off x="131940" y="161321"/>
            <a:ext cx="11831459" cy="307777"/>
          </a:xfrm>
          <a:prstGeom prst="rect">
            <a:avLst/>
          </a:prstGeom>
          <a:noFill/>
        </p:spPr>
        <p:txBody>
          <a:bodyPr wrap="square" rtlCol="0">
            <a:spAutoFit/>
          </a:bodyPr>
          <a:lstStyle/>
          <a:p>
            <a:pPr algn="ctr"/>
            <a:r>
              <a:rPr lang="en-NZ" sz="1400" b="1" dirty="0">
                <a:latin typeface="Verdana" panose="020B0604030504040204" pitchFamily="34" charset="0"/>
                <a:ea typeface="Verdana" panose="020B0604030504040204" pitchFamily="34" charset="0"/>
                <a:cs typeface="Verdana" panose="020B0604030504040204" pitchFamily="34" charset="0"/>
              </a:rPr>
              <a:t>Machine Learning for Reading Full Form Chinese Characters in Historical NZ Newspapers</a:t>
            </a:r>
            <a:r>
              <a:rPr lang="en-US" sz="1400" b="1" dirty="0">
                <a:latin typeface="Verdana" panose="020B0604030504040204" pitchFamily="34" charset="0"/>
                <a:ea typeface="Verdana" panose="020B0604030504040204" pitchFamily="34" charset="0"/>
                <a:cs typeface="Verdana" panose="020B0604030504040204" pitchFamily="34" charset="0"/>
              </a:rPr>
              <a:t> </a:t>
            </a:r>
          </a:p>
        </p:txBody>
      </p:sp>
      <p:cxnSp>
        <p:nvCxnSpPr>
          <p:cNvPr id="36" name="Straight Connector 35">
            <a:extLst>
              <a:ext uri="{FF2B5EF4-FFF2-40B4-BE49-F238E27FC236}">
                <a16:creationId xmlns:a16="http://schemas.microsoft.com/office/drawing/2014/main" id="{2AD50CF5-21FA-7543-8411-8EECC9D205E9}"/>
              </a:ext>
            </a:extLst>
          </p:cNvPr>
          <p:cNvCxnSpPr>
            <a:cxnSpLocks/>
          </p:cNvCxnSpPr>
          <p:nvPr/>
        </p:nvCxnSpPr>
        <p:spPr>
          <a:xfrm>
            <a:off x="228601" y="501181"/>
            <a:ext cx="11734798" cy="0"/>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37" name="TextBox 36">
            <a:extLst>
              <a:ext uri="{FF2B5EF4-FFF2-40B4-BE49-F238E27FC236}">
                <a16:creationId xmlns:a16="http://schemas.microsoft.com/office/drawing/2014/main" id="{3030CF54-0DB3-7947-8AB8-1E4A64C584F3}"/>
              </a:ext>
            </a:extLst>
          </p:cNvPr>
          <p:cNvSpPr txBox="1"/>
          <p:nvPr/>
        </p:nvSpPr>
        <p:spPr>
          <a:xfrm>
            <a:off x="131940" y="539257"/>
            <a:ext cx="11831459" cy="276999"/>
          </a:xfrm>
          <a:prstGeom prst="rect">
            <a:avLst/>
          </a:prstGeom>
          <a:noFill/>
        </p:spPr>
        <p:txBody>
          <a:bodyPr wrap="square" rtlCol="0">
            <a:spAutoFit/>
          </a:bodyPr>
          <a:lstStyle/>
          <a:p>
            <a:pPr algn="ctr"/>
            <a:r>
              <a:rPr lang="en-GB" sz="1200" dirty="0">
                <a:latin typeface="Verdana" panose="020B0604030504040204" pitchFamily="34" charset="0"/>
                <a:ea typeface="Verdana" panose="020B0604030504040204" pitchFamily="34" charset="0"/>
                <a:cs typeface="Verdana" panose="020B0604030504040204" pitchFamily="34" charset="0"/>
              </a:rPr>
              <a:t>GCP Solution</a:t>
            </a:r>
            <a:endParaRPr lang="en-US" sz="1200" dirty="0">
              <a:latin typeface="Verdana" panose="020B0604030504040204" pitchFamily="34" charset="0"/>
              <a:ea typeface="Verdana" panose="020B0604030504040204" pitchFamily="34" charset="0"/>
              <a:cs typeface="Verdana" panose="020B0604030504040204" pitchFamily="34" charset="0"/>
            </a:endParaRPr>
          </a:p>
        </p:txBody>
      </p:sp>
      <p:cxnSp>
        <p:nvCxnSpPr>
          <p:cNvPr id="42" name="Straight Connector 41">
            <a:extLst>
              <a:ext uri="{FF2B5EF4-FFF2-40B4-BE49-F238E27FC236}">
                <a16:creationId xmlns:a16="http://schemas.microsoft.com/office/drawing/2014/main" id="{32154E04-147E-0C4B-8CF8-DF15CC436FC0}"/>
              </a:ext>
            </a:extLst>
          </p:cNvPr>
          <p:cNvCxnSpPr>
            <a:cxnSpLocks/>
          </p:cNvCxnSpPr>
          <p:nvPr/>
        </p:nvCxnSpPr>
        <p:spPr>
          <a:xfrm flipV="1">
            <a:off x="6096000" y="974558"/>
            <a:ext cx="0" cy="5690939"/>
          </a:xfrm>
          <a:prstGeom prst="line">
            <a:avLst/>
          </a:prstGeom>
          <a:ln w="38100"/>
        </p:spPr>
        <p:style>
          <a:lnRef idx="3">
            <a:schemeClr val="accent1"/>
          </a:lnRef>
          <a:fillRef idx="0">
            <a:schemeClr val="accent1"/>
          </a:fillRef>
          <a:effectRef idx="2">
            <a:schemeClr val="accent1"/>
          </a:effectRef>
          <a:fontRef idx="minor">
            <a:schemeClr val="tx1"/>
          </a:fontRef>
        </p:style>
      </p:cxnSp>
      <p:grpSp>
        <p:nvGrpSpPr>
          <p:cNvPr id="16" name="Group 15">
            <a:extLst>
              <a:ext uri="{FF2B5EF4-FFF2-40B4-BE49-F238E27FC236}">
                <a16:creationId xmlns:a16="http://schemas.microsoft.com/office/drawing/2014/main" id="{BB25F96B-0BA6-FF41-9B63-9D4D3C10CA8D}"/>
              </a:ext>
            </a:extLst>
          </p:cNvPr>
          <p:cNvGrpSpPr/>
          <p:nvPr/>
        </p:nvGrpSpPr>
        <p:grpSpPr>
          <a:xfrm>
            <a:off x="156409" y="3868234"/>
            <a:ext cx="5940000" cy="2861184"/>
            <a:chOff x="156409" y="3820106"/>
            <a:chExt cx="5940000" cy="2861184"/>
          </a:xfrm>
        </p:grpSpPr>
        <p:pic>
          <p:nvPicPr>
            <p:cNvPr id="5" name="Picture 4">
              <a:extLst>
                <a:ext uri="{FF2B5EF4-FFF2-40B4-BE49-F238E27FC236}">
                  <a16:creationId xmlns:a16="http://schemas.microsoft.com/office/drawing/2014/main" id="{C7613FE3-CDD4-C443-8337-F4CAC48F5A1D}"/>
                </a:ext>
              </a:extLst>
            </p:cNvPr>
            <p:cNvPicPr>
              <a:picLocks noChangeAspect="1"/>
            </p:cNvPicPr>
            <p:nvPr/>
          </p:nvPicPr>
          <p:blipFill>
            <a:blip r:embed="rId5"/>
            <a:stretch>
              <a:fillRect/>
            </a:stretch>
          </p:blipFill>
          <p:spPr>
            <a:xfrm>
              <a:off x="932821" y="3820106"/>
              <a:ext cx="4387176" cy="2580692"/>
            </a:xfrm>
            <a:prstGeom prst="rect">
              <a:avLst/>
            </a:prstGeom>
          </p:spPr>
        </p:pic>
        <p:sp>
          <p:nvSpPr>
            <p:cNvPr id="7" name="Rectangle 6">
              <a:extLst>
                <a:ext uri="{FF2B5EF4-FFF2-40B4-BE49-F238E27FC236}">
                  <a16:creationId xmlns:a16="http://schemas.microsoft.com/office/drawing/2014/main" id="{50166BDE-CBDE-C74E-B3DB-AED4A02741CE}"/>
                </a:ext>
              </a:extLst>
            </p:cNvPr>
            <p:cNvSpPr/>
            <p:nvPr/>
          </p:nvSpPr>
          <p:spPr>
            <a:xfrm>
              <a:off x="156409" y="6450458"/>
              <a:ext cx="5940000" cy="230832"/>
            </a:xfrm>
            <a:prstGeom prst="rect">
              <a:avLst/>
            </a:prstGeom>
          </p:spPr>
          <p:txBody>
            <a:bodyPr>
              <a:spAutoFit/>
            </a:bodyPr>
            <a:lstStyle/>
            <a:p>
              <a:pPr algn="ctr"/>
              <a:r>
                <a:rPr lang="en-US" sz="900" i="1" dirty="0">
                  <a:latin typeface="Verdana" panose="020B0604030504040204" pitchFamily="34" charset="0"/>
                  <a:ea typeface="Verdana" panose="020B0604030504040204" pitchFamily="34" charset="0"/>
                  <a:cs typeface="Verdana" panose="020B0604030504040204" pitchFamily="34" charset="0"/>
                </a:rPr>
                <a:t>Example architecture of web application using App Engine and Google Cloud platform.</a:t>
              </a:r>
            </a:p>
          </p:txBody>
        </p:sp>
      </p:grpSp>
      <p:grpSp>
        <p:nvGrpSpPr>
          <p:cNvPr id="17" name="Group 16">
            <a:extLst>
              <a:ext uri="{FF2B5EF4-FFF2-40B4-BE49-F238E27FC236}">
                <a16:creationId xmlns:a16="http://schemas.microsoft.com/office/drawing/2014/main" id="{81276C97-71E5-134A-8348-5602BD493964}"/>
              </a:ext>
            </a:extLst>
          </p:cNvPr>
          <p:cNvGrpSpPr/>
          <p:nvPr/>
        </p:nvGrpSpPr>
        <p:grpSpPr>
          <a:xfrm>
            <a:off x="6213000" y="4482383"/>
            <a:ext cx="5940000" cy="2247035"/>
            <a:chOff x="6213000" y="4398159"/>
            <a:chExt cx="5940000" cy="2247035"/>
          </a:xfrm>
        </p:grpSpPr>
        <p:pic>
          <p:nvPicPr>
            <p:cNvPr id="34" name="Picture 33">
              <a:extLst>
                <a:ext uri="{FF2B5EF4-FFF2-40B4-BE49-F238E27FC236}">
                  <a16:creationId xmlns:a16="http://schemas.microsoft.com/office/drawing/2014/main" id="{617F91C5-09F5-D141-954B-61DB4E82AB8E}"/>
                </a:ext>
              </a:extLst>
            </p:cNvPr>
            <p:cNvPicPr>
              <a:picLocks noChangeAspect="1"/>
            </p:cNvPicPr>
            <p:nvPr/>
          </p:nvPicPr>
          <p:blipFill>
            <a:blip r:embed="rId6"/>
            <a:stretch>
              <a:fillRect/>
            </a:stretch>
          </p:blipFill>
          <p:spPr>
            <a:xfrm>
              <a:off x="7030532" y="4398159"/>
              <a:ext cx="4304937" cy="2029908"/>
            </a:xfrm>
            <a:prstGeom prst="rect">
              <a:avLst/>
            </a:prstGeom>
          </p:spPr>
        </p:pic>
        <p:sp>
          <p:nvSpPr>
            <p:cNvPr id="38" name="Rectangle 37">
              <a:extLst>
                <a:ext uri="{FF2B5EF4-FFF2-40B4-BE49-F238E27FC236}">
                  <a16:creationId xmlns:a16="http://schemas.microsoft.com/office/drawing/2014/main" id="{42C3E427-B16C-864F-88A3-713D2802C9EA}"/>
                </a:ext>
              </a:extLst>
            </p:cNvPr>
            <p:cNvSpPr/>
            <p:nvPr/>
          </p:nvSpPr>
          <p:spPr>
            <a:xfrm>
              <a:off x="6213000" y="6414362"/>
              <a:ext cx="5940000" cy="230832"/>
            </a:xfrm>
            <a:prstGeom prst="rect">
              <a:avLst/>
            </a:prstGeom>
          </p:spPr>
          <p:txBody>
            <a:bodyPr>
              <a:spAutoFit/>
            </a:bodyPr>
            <a:lstStyle/>
            <a:p>
              <a:pPr algn="ctr"/>
              <a:r>
                <a:rPr lang="en-US" sz="900" i="1" dirty="0">
                  <a:latin typeface="Verdana" panose="020B0604030504040204" pitchFamily="34" charset="0"/>
                  <a:ea typeface="Verdana" panose="020B0604030504040204" pitchFamily="34" charset="0"/>
                  <a:cs typeface="Verdana" panose="020B0604030504040204" pitchFamily="34" charset="0"/>
                </a:rPr>
                <a:t>Example architecture of </a:t>
              </a:r>
              <a:r>
                <a:rPr lang="en-GB" sz="900" i="1" dirty="0">
                  <a:latin typeface="Verdana" panose="020B0604030504040204" pitchFamily="34" charset="0"/>
                  <a:ea typeface="Verdana" panose="020B0604030504040204" pitchFamily="34" charset="0"/>
                  <a:cs typeface="Verdana" panose="020B0604030504040204" pitchFamily="34" charset="0"/>
                </a:rPr>
                <a:t>autoscaling, backup</a:t>
              </a:r>
              <a:endParaRPr lang="en-US" sz="900" i="1" dirty="0">
                <a:latin typeface="Verdana" panose="020B0604030504040204" pitchFamily="34" charset="0"/>
                <a:ea typeface="Verdana" panose="020B0604030504040204" pitchFamily="34" charset="0"/>
                <a:cs typeface="Verdana" panose="020B0604030504040204" pitchFamily="34" charset="0"/>
              </a:endParaRPr>
            </a:p>
          </p:txBody>
        </p:sp>
      </p:grpSp>
      <p:sp>
        <p:nvSpPr>
          <p:cNvPr id="23" name="Rectangle 22">
            <a:extLst>
              <a:ext uri="{FF2B5EF4-FFF2-40B4-BE49-F238E27FC236}">
                <a16:creationId xmlns:a16="http://schemas.microsoft.com/office/drawing/2014/main" id="{123024B5-1521-1D43-BFA1-3867AB75395B}"/>
              </a:ext>
            </a:extLst>
          </p:cNvPr>
          <p:cNvSpPr/>
          <p:nvPr/>
        </p:nvSpPr>
        <p:spPr>
          <a:xfrm>
            <a:off x="6213000" y="3852200"/>
            <a:ext cx="5940000" cy="553998"/>
          </a:xfrm>
          <a:prstGeom prst="rect">
            <a:avLst/>
          </a:prstGeom>
        </p:spPr>
        <p:txBody>
          <a:bodyPr>
            <a:spAutoFit/>
          </a:bodyPr>
          <a:lstStyle/>
          <a:p>
            <a:r>
              <a:rPr lang="en-US" sz="1000" dirty="0">
                <a:latin typeface="Verdana" panose="020B0604030504040204" pitchFamily="34" charset="0"/>
                <a:ea typeface="Verdana" panose="020B0604030504040204" pitchFamily="34" charset="0"/>
                <a:cs typeface="Verdana" panose="020B0604030504040204" pitchFamily="34" charset="0"/>
              </a:rPr>
              <a:t>We wish to deliver a dynamic user experience so that the image buckets update real-time as the human expert performs the </a:t>
            </a:r>
            <a:r>
              <a:rPr lang="en-US" sz="1000" dirty="0" err="1">
                <a:latin typeface="Verdana" panose="020B0604030504040204" pitchFamily="34" charset="0"/>
                <a:ea typeface="Verdana" panose="020B0604030504040204" pitchFamily="34" charset="0"/>
                <a:cs typeface="Verdana" panose="020B0604030504040204" pitchFamily="34" charset="0"/>
              </a:rPr>
              <a:t>reclustering</a:t>
            </a:r>
            <a:r>
              <a:rPr lang="en-US" sz="1000" dirty="0">
                <a:latin typeface="Verdana" panose="020B0604030504040204" pitchFamily="34" charset="0"/>
                <a:ea typeface="Verdana" panose="020B0604030504040204" pitchFamily="34" charset="0"/>
                <a:cs typeface="Verdana" panose="020B0604030504040204" pitchFamily="34" charset="0"/>
              </a:rPr>
              <a:t>. This will require a high performance computing solution that has autoscaling, monitoring and alerting.</a:t>
            </a:r>
          </a:p>
        </p:txBody>
      </p:sp>
      <p:grpSp>
        <p:nvGrpSpPr>
          <p:cNvPr id="3" name="Group 2">
            <a:extLst>
              <a:ext uri="{FF2B5EF4-FFF2-40B4-BE49-F238E27FC236}">
                <a16:creationId xmlns:a16="http://schemas.microsoft.com/office/drawing/2014/main" id="{C617E0A5-7EFA-3541-AF1B-7962F8EE6B0A}"/>
              </a:ext>
            </a:extLst>
          </p:cNvPr>
          <p:cNvGrpSpPr/>
          <p:nvPr/>
        </p:nvGrpSpPr>
        <p:grpSpPr>
          <a:xfrm>
            <a:off x="6213000" y="1661343"/>
            <a:ext cx="5940000" cy="2198895"/>
            <a:chOff x="6213000" y="1661343"/>
            <a:chExt cx="5940000" cy="2198895"/>
          </a:xfrm>
        </p:grpSpPr>
        <p:sp>
          <p:nvSpPr>
            <p:cNvPr id="30" name="Rectangle 29">
              <a:extLst>
                <a:ext uri="{FF2B5EF4-FFF2-40B4-BE49-F238E27FC236}">
                  <a16:creationId xmlns:a16="http://schemas.microsoft.com/office/drawing/2014/main" id="{EA786AE0-FE2E-554E-9202-0640756336AB}"/>
                </a:ext>
              </a:extLst>
            </p:cNvPr>
            <p:cNvSpPr/>
            <p:nvPr/>
          </p:nvSpPr>
          <p:spPr>
            <a:xfrm>
              <a:off x="6213000" y="3629406"/>
              <a:ext cx="5940000" cy="230832"/>
            </a:xfrm>
            <a:prstGeom prst="rect">
              <a:avLst/>
            </a:prstGeom>
          </p:spPr>
          <p:txBody>
            <a:bodyPr>
              <a:spAutoFit/>
            </a:bodyPr>
            <a:lstStyle/>
            <a:p>
              <a:pPr algn="ctr"/>
              <a:r>
                <a:rPr lang="en-US" sz="900" i="1" dirty="0">
                  <a:latin typeface="Verdana" panose="020B0604030504040204" pitchFamily="34" charset="0"/>
                  <a:ea typeface="Verdana" panose="020B0604030504040204" pitchFamily="34" charset="0"/>
                  <a:cs typeface="Verdana" panose="020B0604030504040204" pitchFamily="34" charset="0"/>
                </a:rPr>
                <a:t>Example architecture of using short-lived compute instances for </a:t>
              </a:r>
              <a:r>
                <a:rPr lang="en-NZ" sz="900" i="1" dirty="0">
                  <a:latin typeface="Verdana" panose="020B0604030504040204" pitchFamily="34" charset="0"/>
                  <a:ea typeface="Verdana" panose="020B0604030504040204" pitchFamily="34" charset="0"/>
                  <a:cs typeface="Verdana" panose="020B0604030504040204" pitchFamily="34" charset="0"/>
                </a:rPr>
                <a:t>batch jobs</a:t>
              </a:r>
              <a:endParaRPr lang="en-US" sz="900" i="1" dirty="0">
                <a:latin typeface="Verdana" panose="020B0604030504040204" pitchFamily="34" charset="0"/>
                <a:ea typeface="Verdana" panose="020B0604030504040204" pitchFamily="34" charset="0"/>
                <a:cs typeface="Verdana" panose="020B0604030504040204" pitchFamily="34" charset="0"/>
              </a:endParaRPr>
            </a:p>
          </p:txBody>
        </p:sp>
        <p:pic>
          <p:nvPicPr>
            <p:cNvPr id="2" name="Picture 1">
              <a:extLst>
                <a:ext uri="{FF2B5EF4-FFF2-40B4-BE49-F238E27FC236}">
                  <a16:creationId xmlns:a16="http://schemas.microsoft.com/office/drawing/2014/main" id="{4CAB4EBF-6E51-9F4A-AEFA-4CF566EDF5B1}"/>
                </a:ext>
              </a:extLst>
            </p:cNvPr>
            <p:cNvPicPr>
              <a:picLocks noChangeAspect="1"/>
            </p:cNvPicPr>
            <p:nvPr/>
          </p:nvPicPr>
          <p:blipFill>
            <a:blip r:embed="rId7"/>
            <a:stretch>
              <a:fillRect/>
            </a:stretch>
          </p:blipFill>
          <p:spPr>
            <a:xfrm>
              <a:off x="7115614" y="1661343"/>
              <a:ext cx="4134772" cy="1968063"/>
            </a:xfrm>
            <a:prstGeom prst="rect">
              <a:avLst/>
            </a:prstGeom>
          </p:spPr>
        </p:pic>
      </p:grpSp>
    </p:spTree>
    <p:extLst>
      <p:ext uri="{BB962C8B-B14F-4D97-AF65-F5344CB8AC3E}">
        <p14:creationId xmlns:p14="http://schemas.microsoft.com/office/powerpoint/2010/main" val="3735519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14221</TotalTime>
  <Words>1019</Words>
  <Application>Microsoft Macintosh PowerPoint</Application>
  <PresentationFormat>Widescreen</PresentationFormat>
  <Paragraphs>122</Paragraphs>
  <Slides>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Calibri</vt:lpstr>
      <vt:lpstr>Calibri Light</vt:lpstr>
      <vt:lpstr>Courier New</vt:lpstr>
      <vt:lpstr>Helvetica Neue</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Charlene Leong</dc:creator>
  <cp:lastModifiedBy>Leong, Charlene</cp:lastModifiedBy>
  <cp:revision>50</cp:revision>
  <cp:lastPrinted>2019-05-01T06:38:56Z</cp:lastPrinted>
  <dcterms:created xsi:type="dcterms:W3CDTF">2019-04-22T20:16:37Z</dcterms:created>
  <dcterms:modified xsi:type="dcterms:W3CDTF">2019-05-31T22:46:48Z</dcterms:modified>
</cp:coreProperties>
</file>